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608" r:id="rId2"/>
    <p:sldId id="565" r:id="rId3"/>
    <p:sldId id="628" r:id="rId4"/>
    <p:sldId id="652" r:id="rId5"/>
    <p:sldId id="658" r:id="rId6"/>
    <p:sldId id="655" r:id="rId7"/>
    <p:sldId id="653" r:id="rId8"/>
    <p:sldId id="654" r:id="rId9"/>
    <p:sldId id="656" r:id="rId10"/>
    <p:sldId id="631" r:id="rId11"/>
    <p:sldId id="632" r:id="rId12"/>
    <p:sldId id="633" r:id="rId13"/>
    <p:sldId id="634" r:id="rId14"/>
    <p:sldId id="636" r:id="rId15"/>
    <p:sldId id="637" r:id="rId16"/>
    <p:sldId id="638" r:id="rId17"/>
    <p:sldId id="639" r:id="rId18"/>
    <p:sldId id="640" r:id="rId19"/>
    <p:sldId id="641" r:id="rId20"/>
    <p:sldId id="657" r:id="rId21"/>
    <p:sldId id="642" r:id="rId22"/>
    <p:sldId id="643" r:id="rId23"/>
    <p:sldId id="644" r:id="rId24"/>
    <p:sldId id="645" r:id="rId25"/>
    <p:sldId id="646" r:id="rId26"/>
    <p:sldId id="647" r:id="rId27"/>
    <p:sldId id="648" r:id="rId28"/>
    <p:sldId id="649" r:id="rId29"/>
    <p:sldId id="650" r:id="rId30"/>
    <p:sldId id="629" r:id="rId31"/>
    <p:sldId id="630" r:id="rId32"/>
    <p:sldId id="625" r:id="rId33"/>
    <p:sldId id="605" r:id="rId34"/>
  </p:sldIdLst>
  <p:sldSz cx="9144000" cy="5143500" type="screen16x9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nkaj Kumar Dubey (08517198)" initials="PKD(" lastIdx="2" clrIdx="0"/>
  <p:cmAuthor id="1" name="PANKAJ KUMAR DUBEY/Staff Engineer/FDS SW /SSIR/Samsung Electronics" initials="PKDES/E" lastIdx="18" clrIdx="1">
    <p:extLst>
      <p:ext uri="{19B8F6BF-5375-455C-9EA6-DF929625EA0E}">
        <p15:presenceInfo xmlns:p15="http://schemas.microsoft.com/office/powerpoint/2012/main" userId="S-1-5-21-1569490900-2152479555-3239727262-473115" providerId="AD"/>
      </p:ext>
    </p:extLst>
  </p:cmAuthor>
  <p:cmAuthor id="2" name="Smitha T Murthy (11572989)" initials="STM(" lastIdx="1" clrIdx="2">
    <p:extLst>
      <p:ext uri="{19B8F6BF-5375-455C-9EA6-DF929625EA0E}">
        <p15:presenceInfo xmlns:p15="http://schemas.microsoft.com/office/powerpoint/2012/main" userId="Smitha T Murthy (11572989)" providerId="None"/>
      </p:ext>
    </p:extLst>
  </p:cmAuthor>
  <p:cmAuthor id="3" name="smitha murthy" initials="sm" lastIdx="1" clrIdx="3">
    <p:extLst>
      <p:ext uri="{19B8F6BF-5375-455C-9EA6-DF929625EA0E}">
        <p15:presenceInfo xmlns:p15="http://schemas.microsoft.com/office/powerpoint/2012/main" userId="48026ba54d0ed29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CC"/>
    <a:srgbClr val="EA0000"/>
    <a:srgbClr val="3333FF"/>
    <a:srgbClr val="FF99FF"/>
    <a:srgbClr val="F57913"/>
    <a:srgbClr val="CC6600"/>
    <a:srgbClr val="CC00CC"/>
    <a:srgbClr val="FF99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9" autoAdjust="0"/>
    <p:restoredTop sz="98787" autoAdjust="0"/>
  </p:normalViewPr>
  <p:slideViewPr>
    <p:cSldViewPr>
      <p:cViewPr varScale="1">
        <p:scale>
          <a:sx n="88" d="100"/>
          <a:sy n="88" d="100"/>
        </p:scale>
        <p:origin x="608" y="-6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820" y="-108"/>
      </p:cViewPr>
      <p:guideLst>
        <p:guide orient="horz" pos="2141"/>
        <p:guide pos="31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4039C-8E34-408B-9A51-6A75BDA1D31A}" type="datetimeFigureOut">
              <a:rPr lang="ko-KR" altLang="en-US" smtClean="0"/>
              <a:t>2021-09-21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52B17F-E59D-448A-AB4C-67E62980A7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2106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DC1511-E6DC-48B1-A825-E299C2D4F837}" type="datetimeFigureOut">
              <a:rPr lang="ko-KR" altLang="en-US" smtClean="0"/>
              <a:pPr/>
              <a:t>2021-09-21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E3A3B-66C3-424A-866E-79299991A58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5384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J:\삼성\7월\LSI 마스터작업\work\2차시안\A\A-2 cop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91"/>
            <a:ext cx="9142413" cy="514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319216" y="1718324"/>
            <a:ext cx="8540200" cy="1102519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r">
              <a:defRPr sz="4800" b="1" cap="none" spc="-60" baseline="0">
                <a:ln w="11430"/>
                <a:solidFill>
                  <a:srgbClr val="F8F8F8"/>
                </a:solidFill>
                <a:effectLst>
                  <a:outerShdw blurRad="101600" dist="38100" dir="2700000" algn="tl" rotWithShape="0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altLang="ko-KR" dirty="0"/>
              <a:t> Foundry Design Services (FDS)</a:t>
            </a:r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0" hasCustomPrompt="1"/>
          </p:nvPr>
        </p:nvSpPr>
        <p:spPr>
          <a:xfrm>
            <a:off x="5334000" y="3387621"/>
            <a:ext cx="3600450" cy="506618"/>
          </a:xfrm>
        </p:spPr>
        <p:txBody>
          <a:bodyPr/>
          <a:lstStyle>
            <a:lvl1pPr marL="0" marR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spc="-60" baseline="0">
                <a:effectLst>
                  <a:outerShdw blurRad="76200" dist="25400" dir="2700000" algn="ctr" rotWithShape="0">
                    <a:srgbClr val="000000">
                      <a:alpha val="50000"/>
                    </a:srgbClr>
                  </a:outerShdw>
                </a:effectLst>
                <a:latin typeface="Tahoma" pitchFamily="34" charset="0"/>
                <a:cs typeface="Tahoma" pitchFamily="34" charset="0"/>
              </a:defRPr>
            </a:lvl1pPr>
          </a:lstStyle>
          <a:p>
            <a:pPr marL="0" marR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b="1" dirty="0">
                <a:latin typeface="Calibri" pitchFamily="34" charset="0"/>
                <a:cs typeface="Calibri" pitchFamily="34" charset="0"/>
              </a:rPr>
              <a:t>Team : FDS SW</a:t>
            </a:r>
            <a:endParaRPr lang="en-US" altLang="ko-KR" sz="1600" dirty="0">
              <a:latin typeface="Calibri" pitchFamily="34" charset="0"/>
              <a:cs typeface="Calibri" pitchFamily="34" charset="0"/>
            </a:endParaRPr>
          </a:p>
          <a:p>
            <a:pPr algn="r"/>
            <a:r>
              <a:rPr lang="en-US" altLang="ko-KR" sz="1600" b="1" dirty="0">
                <a:latin typeface="Calibri" pitchFamily="34" charset="0"/>
                <a:cs typeface="Calibri" pitchFamily="34" charset="0"/>
              </a:rPr>
              <a:t>Company</a:t>
            </a: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 : SSIR</a:t>
            </a:r>
            <a:endParaRPr lang="ko-KR" altLang="en-US" sz="16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6" y="4743450"/>
            <a:ext cx="4343400" cy="4000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3563"/>
            <a:ext cx="2438405" cy="8046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332736"/>
            <a:ext cx="2130558" cy="3263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331" y="25421"/>
            <a:ext cx="3226143" cy="94095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84" userDrawn="1">
          <p15:clr>
            <a:srgbClr val="FBAE40"/>
          </p15:clr>
        </p15:guide>
        <p15:guide id="2" pos="460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6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 bwMode="auto">
          <a:xfrm>
            <a:off x="0" y="4607733"/>
            <a:ext cx="9144000" cy="4286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rtlCol="0" anchor="ctr"/>
          <a:lstStyle/>
          <a:p>
            <a:pPr marL="180975" indent="-180975" algn="ctr" eaLnBrk="0" hangingPunct="0">
              <a:lnSpc>
                <a:spcPts val="2000"/>
              </a:lnSpc>
              <a:spcBef>
                <a:spcPct val="20000"/>
              </a:spcBef>
              <a:buFontTx/>
              <a:buChar char="•"/>
            </a:pPr>
            <a:endParaRPr lang="ko-KR" altLang="en-US" sz="2200" b="1" spc="-8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101600" dist="38100" dir="2700000" algn="ctr" rotWithShape="0">
                  <a:srgbClr val="000000">
                    <a:alpha val="18000"/>
                  </a:srgbClr>
                </a:outerShdw>
              </a:effectLst>
              <a:latin typeface="Calibri" pitchFamily="34" charset="0"/>
              <a:ea typeface="굴림" pitchFamily="50" charset="-127"/>
              <a:cs typeface="Calibri" pitchFamily="34" charset="0"/>
            </a:endParaRPr>
          </a:p>
        </p:txBody>
      </p:sp>
      <p:pic>
        <p:nvPicPr>
          <p:cNvPr id="9" name="Picture 5" descr="J:\삼성\7월\LSI 마스터작업\work\2차시안\A\A-컨텐츠 cop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91"/>
            <a:ext cx="9142413" cy="514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J:\삼성\7월\LSI 마스터작업\work\S_E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5051" y="1995477"/>
            <a:ext cx="1597025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F:\삼성\7월\LSI 마스터작업\work\1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16711" y="4868531"/>
            <a:ext cx="892796" cy="222615"/>
          </a:xfrm>
          <a:prstGeom prst="rect">
            <a:avLst/>
          </a:prstGeom>
          <a:noFill/>
          <a:effectLst>
            <a:outerShdw blurRad="101600" dist="38100" dir="2700000" algn="ctr" rotWithShape="0">
              <a:srgbClr val="000000">
                <a:alpha val="31000"/>
              </a:srgbClr>
            </a:outerShdw>
          </a:effectLst>
        </p:spPr>
      </p:pic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722313" y="1657231"/>
            <a:ext cx="7772400" cy="735566"/>
          </a:xfrm>
        </p:spPr>
        <p:txBody>
          <a:bodyPr anchor="t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l">
              <a:defRPr sz="5400" b="1" cap="none" spc="-100" baseline="0">
                <a:ln w="11430"/>
                <a:solidFill>
                  <a:srgbClr val="F8F8F8"/>
                </a:solidFill>
                <a:effectLst>
                  <a:outerShdw blurRad="101600" dist="25400" dir="2700000" algn="tl" rotWithShape="0">
                    <a:srgbClr val="000000">
                      <a:alpha val="60000"/>
                    </a:srgbClr>
                  </a:outerShdw>
                </a:effectLst>
              </a:defRPr>
            </a:lvl1pPr>
          </a:lstStyle>
          <a:p>
            <a:r>
              <a:rPr lang="en-US" altLang="ko-KR" dirty="0"/>
              <a:t>Contents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 hasCustomPrompt="1"/>
          </p:nvPr>
        </p:nvSpPr>
        <p:spPr>
          <a:xfrm>
            <a:off x="722313" y="2571750"/>
            <a:ext cx="7772400" cy="864096"/>
          </a:xfrm>
        </p:spPr>
        <p:txBody>
          <a:bodyPr anchor="t"/>
          <a:lstStyle>
            <a:lvl1pPr marL="271463" indent="-271463">
              <a:buFont typeface="+mj-lt"/>
              <a:buAutoNum type="arabicPeriod"/>
              <a:defRPr sz="2000" spc="-6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SSIR, FDS SW</a:t>
            </a:r>
          </a:p>
          <a:p>
            <a:pPr lvl="0"/>
            <a:r>
              <a:rPr lang="en-US" altLang="ko-KR" dirty="0"/>
              <a:t>Foundry Design Services (FDS)</a:t>
            </a:r>
          </a:p>
          <a:p>
            <a:pPr lvl="0"/>
            <a:endParaRPr lang="ko-KR" alt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84" userDrawn="1">
          <p15:clr>
            <a:srgbClr val="FBAE40"/>
          </p15:clr>
        </p15:guide>
        <p15:guide id="2" pos="460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7158" y="9526"/>
            <a:ext cx="8358246" cy="465515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>
          <a:xfrm>
            <a:off x="357158" y="569077"/>
            <a:ext cx="8358246" cy="4270925"/>
          </a:xfrm>
        </p:spPr>
        <p:txBody>
          <a:bodyPr/>
          <a:lstStyle>
            <a:lvl1pPr marL="266700" indent="-266700">
              <a:lnSpc>
                <a:spcPct val="100000"/>
              </a:lnSpc>
              <a:buSzPct val="80000"/>
              <a:buFont typeface="Wingdings" pitchFamily="2" charset="2"/>
              <a:buChar char="q"/>
              <a:defRPr sz="2400" b="0">
                <a:latin typeface="Calibri" pitchFamily="34" charset="0"/>
                <a:cs typeface="Calibri" pitchFamily="34" charset="0"/>
              </a:defRPr>
            </a:lvl1pPr>
            <a:lvl2pPr marL="628650" indent="-266700">
              <a:buSzPct val="80000"/>
              <a:buFont typeface="Wingdings" pitchFamily="2" charset="2"/>
              <a:buChar char="m"/>
              <a:defRPr b="0">
                <a:latin typeface="Calibri" pitchFamily="34" charset="0"/>
                <a:cs typeface="Calibri" pitchFamily="34" charset="0"/>
              </a:defRPr>
            </a:lvl2pPr>
            <a:lvl3pPr marL="809625" indent="-180975">
              <a:buSzPct val="80000"/>
              <a:buFont typeface="Wingdings" pitchFamily="2" charset="2"/>
              <a:buChar char="§"/>
              <a:defRPr sz="1800" baseline="0">
                <a:latin typeface="Calibri" pitchFamily="34" charset="0"/>
                <a:cs typeface="Calibri" pitchFamily="34" charset="0"/>
              </a:defRPr>
            </a:lvl3pPr>
          </a:lstStyle>
          <a:p>
            <a:pPr lvl="0"/>
            <a:r>
              <a:rPr lang="en-US" altLang="ko-KR" dirty="0"/>
              <a:t>Foundry Design Services (FDS)</a:t>
            </a:r>
            <a:endParaRPr lang="ko-KR" altLang="en-US" dirty="0"/>
          </a:p>
          <a:p>
            <a:pPr lvl="1"/>
            <a:r>
              <a:rPr lang="en-US" altLang="ko-KR" dirty="0"/>
              <a:t>Foundry Design Services (FDS)</a:t>
            </a:r>
            <a:endParaRPr lang="ko-KR" altLang="en-US" dirty="0"/>
          </a:p>
          <a:p>
            <a:pPr lvl="2"/>
            <a:r>
              <a:rPr lang="en-US" altLang="ko-KR" dirty="0"/>
              <a:t>Foundry Design Services (FDS)</a:t>
            </a:r>
            <a:endParaRPr lang="ko-KR" alt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340" y="9526"/>
            <a:ext cx="1628709" cy="475040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84" userDrawn="1">
          <p15:clr>
            <a:srgbClr val="FBAE40"/>
          </p15:clr>
        </p15:guide>
        <p15:guide id="2" pos="460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774" y="8908"/>
            <a:ext cx="7250626" cy="46551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41288" y="590550"/>
            <a:ext cx="8823325" cy="30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내용 개체 틀 2"/>
          <p:cNvSpPr>
            <a:spLocks noGrp="1"/>
          </p:cNvSpPr>
          <p:nvPr>
            <p:ph idx="1" hasCustomPrompt="1"/>
          </p:nvPr>
        </p:nvSpPr>
        <p:spPr>
          <a:xfrm>
            <a:off x="140774" y="1011477"/>
            <a:ext cx="4355026" cy="3828525"/>
          </a:xfrm>
        </p:spPr>
        <p:txBody>
          <a:bodyPr/>
          <a:lstStyle>
            <a:lvl1pPr marL="266700" indent="-266700">
              <a:lnSpc>
                <a:spcPct val="100000"/>
              </a:lnSpc>
              <a:buSzPct val="80000"/>
              <a:buFont typeface="Wingdings" pitchFamily="2" charset="2"/>
              <a:buChar char="q"/>
              <a:defRPr sz="2400" b="0">
                <a:latin typeface="Calibri" pitchFamily="34" charset="0"/>
                <a:cs typeface="Calibri" pitchFamily="34" charset="0"/>
              </a:defRPr>
            </a:lvl1pPr>
            <a:lvl2pPr marL="628650" indent="-266700">
              <a:buSzPct val="80000"/>
              <a:buFont typeface="Wingdings" pitchFamily="2" charset="2"/>
              <a:buChar char="m"/>
              <a:defRPr b="0">
                <a:latin typeface="Calibri" pitchFamily="34" charset="0"/>
                <a:cs typeface="Calibri" pitchFamily="34" charset="0"/>
              </a:defRPr>
            </a:lvl2pPr>
            <a:lvl3pPr marL="809625" indent="-180975">
              <a:buSzPct val="80000"/>
              <a:buFont typeface="Wingdings" pitchFamily="2" charset="2"/>
              <a:buChar char="§"/>
              <a:defRPr sz="1800" baseline="0">
                <a:latin typeface="Calibri" pitchFamily="34" charset="0"/>
                <a:cs typeface="Calibri" pitchFamily="34" charset="0"/>
              </a:defRPr>
            </a:lvl3pPr>
          </a:lstStyle>
          <a:p>
            <a:pPr lvl="0"/>
            <a:r>
              <a:rPr lang="en-US" altLang="ko-KR" dirty="0"/>
              <a:t>Foundry Design Services (FDS)</a:t>
            </a:r>
            <a:endParaRPr lang="ko-KR" altLang="en-US" dirty="0"/>
          </a:p>
          <a:p>
            <a:pPr lvl="1"/>
            <a:r>
              <a:rPr lang="en-US" altLang="ko-KR" dirty="0"/>
              <a:t>Foundry Design Services (FDS)</a:t>
            </a:r>
            <a:endParaRPr lang="ko-KR" altLang="en-US" dirty="0"/>
          </a:p>
          <a:p>
            <a:pPr lvl="2"/>
            <a:r>
              <a:rPr lang="en-US" altLang="ko-KR" dirty="0"/>
              <a:t>Foundry Design Services (FDS)</a:t>
            </a:r>
            <a:endParaRPr lang="ko-KR" altLang="en-US" dirty="0"/>
          </a:p>
        </p:txBody>
      </p:sp>
      <p:sp>
        <p:nvSpPr>
          <p:cNvPr id="8" name="내용 개체 틀 2"/>
          <p:cNvSpPr>
            <a:spLocks noGrp="1"/>
          </p:cNvSpPr>
          <p:nvPr>
            <p:ph idx="11" hasCustomPrompt="1"/>
          </p:nvPr>
        </p:nvSpPr>
        <p:spPr>
          <a:xfrm>
            <a:off x="4609462" y="1011477"/>
            <a:ext cx="4355026" cy="3828525"/>
          </a:xfrm>
        </p:spPr>
        <p:txBody>
          <a:bodyPr/>
          <a:lstStyle>
            <a:lvl1pPr marL="266700" indent="-266700">
              <a:lnSpc>
                <a:spcPct val="100000"/>
              </a:lnSpc>
              <a:buSzPct val="80000"/>
              <a:buFont typeface="Wingdings" pitchFamily="2" charset="2"/>
              <a:buChar char="q"/>
              <a:defRPr sz="2400" b="0">
                <a:latin typeface="Calibri" pitchFamily="34" charset="0"/>
                <a:cs typeface="Calibri" pitchFamily="34" charset="0"/>
              </a:defRPr>
            </a:lvl1pPr>
            <a:lvl2pPr marL="628650" indent="-266700">
              <a:buSzPct val="80000"/>
              <a:buFont typeface="Wingdings" pitchFamily="2" charset="2"/>
              <a:buChar char="m"/>
              <a:defRPr b="0">
                <a:latin typeface="Calibri" pitchFamily="34" charset="0"/>
                <a:cs typeface="Calibri" pitchFamily="34" charset="0"/>
              </a:defRPr>
            </a:lvl2pPr>
            <a:lvl3pPr marL="809625" indent="-180975">
              <a:buSzPct val="80000"/>
              <a:buFont typeface="Wingdings" pitchFamily="2" charset="2"/>
              <a:buChar char="§"/>
              <a:defRPr sz="1800" baseline="0">
                <a:latin typeface="Calibri" pitchFamily="34" charset="0"/>
                <a:cs typeface="Calibri" pitchFamily="34" charset="0"/>
              </a:defRPr>
            </a:lvl3pPr>
          </a:lstStyle>
          <a:p>
            <a:pPr lvl="0"/>
            <a:r>
              <a:rPr lang="en-US" altLang="ko-KR" dirty="0"/>
              <a:t>Foundry Design Services (FDS)</a:t>
            </a:r>
            <a:endParaRPr lang="ko-KR" altLang="en-US" dirty="0"/>
          </a:p>
          <a:p>
            <a:pPr lvl="1"/>
            <a:r>
              <a:rPr lang="en-US" altLang="ko-KR" dirty="0"/>
              <a:t>Foundry Design Services (FDS)</a:t>
            </a:r>
            <a:endParaRPr lang="ko-KR" altLang="en-US" dirty="0"/>
          </a:p>
          <a:p>
            <a:pPr lvl="2"/>
            <a:r>
              <a:rPr lang="en-US" altLang="ko-KR" dirty="0"/>
              <a:t>Foundry Design Services (FDS)</a:t>
            </a:r>
            <a:endParaRPr lang="ko-KR" alt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340" y="9526"/>
            <a:ext cx="1628709" cy="47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2662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84" userDrawn="1">
          <p15:clr>
            <a:srgbClr val="FBAE40"/>
          </p15:clr>
        </p15:guide>
        <p15:guide id="2" pos="460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774" y="8908"/>
            <a:ext cx="7250626" cy="46551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41289" y="590550"/>
            <a:ext cx="4354512" cy="30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내용 개체 틀 2"/>
          <p:cNvSpPr>
            <a:spLocks noGrp="1"/>
          </p:cNvSpPr>
          <p:nvPr>
            <p:ph idx="1" hasCustomPrompt="1"/>
          </p:nvPr>
        </p:nvSpPr>
        <p:spPr>
          <a:xfrm>
            <a:off x="140774" y="1011477"/>
            <a:ext cx="4355026" cy="3828525"/>
          </a:xfrm>
        </p:spPr>
        <p:txBody>
          <a:bodyPr/>
          <a:lstStyle>
            <a:lvl1pPr marL="266700" indent="-266700">
              <a:lnSpc>
                <a:spcPct val="100000"/>
              </a:lnSpc>
              <a:buSzPct val="80000"/>
              <a:buFont typeface="Wingdings" pitchFamily="2" charset="2"/>
              <a:buChar char="q"/>
              <a:defRPr sz="2400" b="0">
                <a:latin typeface="Calibri" pitchFamily="34" charset="0"/>
                <a:cs typeface="Calibri" pitchFamily="34" charset="0"/>
              </a:defRPr>
            </a:lvl1pPr>
            <a:lvl2pPr marL="628650" indent="-266700">
              <a:buSzPct val="80000"/>
              <a:buFont typeface="Wingdings" pitchFamily="2" charset="2"/>
              <a:buChar char="m"/>
              <a:defRPr b="0">
                <a:latin typeface="Calibri" pitchFamily="34" charset="0"/>
                <a:cs typeface="Calibri" pitchFamily="34" charset="0"/>
              </a:defRPr>
            </a:lvl2pPr>
            <a:lvl3pPr marL="809625" indent="-180975">
              <a:buSzPct val="80000"/>
              <a:buFont typeface="Wingdings" pitchFamily="2" charset="2"/>
              <a:buChar char="§"/>
              <a:defRPr sz="1800" baseline="0">
                <a:latin typeface="Calibri" pitchFamily="34" charset="0"/>
                <a:cs typeface="Calibri" pitchFamily="34" charset="0"/>
              </a:defRPr>
            </a:lvl3pPr>
          </a:lstStyle>
          <a:p>
            <a:pPr lvl="0"/>
            <a:r>
              <a:rPr lang="en-US" altLang="ko-KR" dirty="0"/>
              <a:t>Foundry Design Services (FDS)</a:t>
            </a:r>
            <a:endParaRPr lang="ko-KR" altLang="en-US" dirty="0"/>
          </a:p>
          <a:p>
            <a:pPr lvl="1"/>
            <a:r>
              <a:rPr lang="en-US" altLang="ko-KR" dirty="0"/>
              <a:t>Foundry Design Services (FDS)</a:t>
            </a:r>
            <a:endParaRPr lang="ko-KR" altLang="en-US" dirty="0"/>
          </a:p>
          <a:p>
            <a:pPr lvl="2"/>
            <a:r>
              <a:rPr lang="en-US" altLang="ko-KR" dirty="0"/>
              <a:t>Foundry Design Services (FDS)</a:t>
            </a:r>
            <a:endParaRPr lang="ko-KR" altLang="en-US" dirty="0"/>
          </a:p>
        </p:txBody>
      </p:sp>
      <p:sp>
        <p:nvSpPr>
          <p:cNvPr id="8" name="내용 개체 틀 2"/>
          <p:cNvSpPr>
            <a:spLocks noGrp="1"/>
          </p:cNvSpPr>
          <p:nvPr>
            <p:ph idx="11" hasCustomPrompt="1"/>
          </p:nvPr>
        </p:nvSpPr>
        <p:spPr>
          <a:xfrm>
            <a:off x="4609462" y="1011477"/>
            <a:ext cx="4355026" cy="3828525"/>
          </a:xfrm>
        </p:spPr>
        <p:txBody>
          <a:bodyPr/>
          <a:lstStyle>
            <a:lvl1pPr marL="266700" indent="-266700">
              <a:lnSpc>
                <a:spcPct val="100000"/>
              </a:lnSpc>
              <a:buSzPct val="80000"/>
              <a:buFont typeface="Wingdings" pitchFamily="2" charset="2"/>
              <a:buChar char="q"/>
              <a:defRPr sz="2400" b="0">
                <a:latin typeface="Calibri" pitchFamily="34" charset="0"/>
                <a:cs typeface="Calibri" pitchFamily="34" charset="0"/>
              </a:defRPr>
            </a:lvl1pPr>
            <a:lvl2pPr marL="628650" indent="-266700">
              <a:buSzPct val="80000"/>
              <a:buFont typeface="Wingdings" pitchFamily="2" charset="2"/>
              <a:buChar char="m"/>
              <a:defRPr b="0">
                <a:latin typeface="Calibri" pitchFamily="34" charset="0"/>
                <a:cs typeface="Calibri" pitchFamily="34" charset="0"/>
              </a:defRPr>
            </a:lvl2pPr>
            <a:lvl3pPr marL="809625" indent="-180975">
              <a:buSzPct val="80000"/>
              <a:buFont typeface="Wingdings" pitchFamily="2" charset="2"/>
              <a:buChar char="§"/>
              <a:defRPr sz="1800" baseline="0">
                <a:latin typeface="Calibri" pitchFamily="34" charset="0"/>
                <a:cs typeface="Calibri" pitchFamily="34" charset="0"/>
              </a:defRPr>
            </a:lvl3pPr>
          </a:lstStyle>
          <a:p>
            <a:pPr lvl="0"/>
            <a:r>
              <a:rPr lang="en-US" altLang="ko-KR" dirty="0"/>
              <a:t>Foundry Design Services (FDS)</a:t>
            </a:r>
            <a:endParaRPr lang="ko-KR" altLang="en-US" dirty="0"/>
          </a:p>
          <a:p>
            <a:pPr lvl="1"/>
            <a:r>
              <a:rPr lang="en-US" altLang="ko-KR" dirty="0"/>
              <a:t>Foundry Design Services (FDS)</a:t>
            </a:r>
            <a:endParaRPr lang="ko-KR" altLang="en-US" dirty="0"/>
          </a:p>
          <a:p>
            <a:pPr lvl="2"/>
            <a:r>
              <a:rPr lang="en-US" altLang="ko-KR" dirty="0"/>
              <a:t>Foundry Design Services (FDS)</a:t>
            </a:r>
            <a:endParaRPr lang="ko-KR" alt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609462" y="590550"/>
            <a:ext cx="4354512" cy="30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340" y="9526"/>
            <a:ext cx="1628709" cy="47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1407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84" userDrawn="1">
          <p15:clr>
            <a:srgbClr val="FBAE40"/>
          </p15:clr>
        </p15:guide>
        <p15:guide id="2" pos="465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774" y="8908"/>
            <a:ext cx="7250626" cy="46551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41288" y="590550"/>
            <a:ext cx="8823325" cy="30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내용 개체 틀 2"/>
          <p:cNvSpPr>
            <a:spLocks noGrp="1"/>
          </p:cNvSpPr>
          <p:nvPr>
            <p:ph idx="1" hasCustomPrompt="1"/>
          </p:nvPr>
        </p:nvSpPr>
        <p:spPr>
          <a:xfrm>
            <a:off x="126358" y="1047750"/>
            <a:ext cx="8823714" cy="3828525"/>
          </a:xfrm>
        </p:spPr>
        <p:txBody>
          <a:bodyPr/>
          <a:lstStyle>
            <a:lvl1pPr marL="266700" indent="-266700">
              <a:lnSpc>
                <a:spcPct val="100000"/>
              </a:lnSpc>
              <a:buSzPct val="80000"/>
              <a:buFont typeface="Wingdings" pitchFamily="2" charset="2"/>
              <a:buChar char="q"/>
              <a:defRPr sz="2400" b="0">
                <a:latin typeface="Calibri" pitchFamily="34" charset="0"/>
                <a:cs typeface="Calibri" pitchFamily="34" charset="0"/>
              </a:defRPr>
            </a:lvl1pPr>
            <a:lvl2pPr marL="628650" indent="-266700">
              <a:buSzPct val="80000"/>
              <a:buFont typeface="Wingdings" pitchFamily="2" charset="2"/>
              <a:buChar char="m"/>
              <a:defRPr b="0">
                <a:latin typeface="Calibri" pitchFamily="34" charset="0"/>
                <a:cs typeface="Calibri" pitchFamily="34" charset="0"/>
              </a:defRPr>
            </a:lvl2pPr>
            <a:lvl3pPr marL="809625" indent="-180975">
              <a:buSzPct val="80000"/>
              <a:buFont typeface="Wingdings" pitchFamily="2" charset="2"/>
              <a:buChar char="§"/>
              <a:defRPr sz="1800" baseline="0">
                <a:latin typeface="Calibri" pitchFamily="34" charset="0"/>
                <a:cs typeface="Calibri" pitchFamily="34" charset="0"/>
              </a:defRPr>
            </a:lvl3pPr>
          </a:lstStyle>
          <a:p>
            <a:pPr lvl="0"/>
            <a:r>
              <a:rPr lang="en-US" altLang="ko-KR" dirty="0"/>
              <a:t>Foundry Design Services (FDS)</a:t>
            </a:r>
            <a:endParaRPr lang="ko-KR" altLang="en-US" dirty="0"/>
          </a:p>
          <a:p>
            <a:pPr lvl="1"/>
            <a:r>
              <a:rPr lang="en-US" altLang="ko-KR" dirty="0"/>
              <a:t>Foundry Design Services (FDS)</a:t>
            </a:r>
            <a:endParaRPr lang="ko-KR" altLang="en-US" dirty="0"/>
          </a:p>
          <a:p>
            <a:pPr lvl="2"/>
            <a:r>
              <a:rPr lang="en-US" altLang="ko-KR" dirty="0"/>
              <a:t>Foundry Design Services (FDS)</a:t>
            </a:r>
            <a:endParaRPr lang="ko-KR" alt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340" y="9526"/>
            <a:ext cx="1628709" cy="47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3198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84" userDrawn="1">
          <p15:clr>
            <a:srgbClr val="FBAE40"/>
          </p15:clr>
        </p15:guide>
        <p15:guide id="2" pos="460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삼성\7월\LSI 마스터작업\work\2차시안\A\A-2 cop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91"/>
            <a:ext cx="9142413" cy="514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2466579" y="1581150"/>
            <a:ext cx="4209255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4800" b="1" spc="-150" dirty="0">
                <a:ln w="11430"/>
                <a:solidFill>
                  <a:srgbClr val="F8F8F8"/>
                </a:solidFill>
                <a:effectLst>
                  <a:outerShdw blurRad="101600" dist="38100" dir="2700000" algn="tl" rotWithShape="0">
                    <a:prstClr val="black">
                      <a:alpha val="70000"/>
                    </a:prstClr>
                  </a:outerShdw>
                </a:effectLst>
                <a:latin typeface="Verdana" pitchFamily="34" charset="0"/>
                <a:ea typeface="+mn-ea"/>
                <a:cs typeface="Tahoma" pitchFamily="34" charset="0"/>
              </a:rPr>
              <a:t>THANK YOU</a:t>
            </a:r>
            <a:endParaRPr kumimoji="0" lang="ko-KR" altLang="en-US" sz="4800" b="1" spc="-150" dirty="0">
              <a:ln w="11430"/>
              <a:solidFill>
                <a:srgbClr val="F8F8F8"/>
              </a:solidFill>
              <a:effectLst>
                <a:outerShdw blurRad="101600" dist="38100" dir="2700000" algn="tl" rotWithShape="0">
                  <a:prstClr val="black">
                    <a:alpha val="70000"/>
                  </a:prstClr>
                </a:outerShdw>
              </a:effectLst>
              <a:latin typeface="Verdana" pitchFamily="34" charset="0"/>
              <a:ea typeface="+mn-ea"/>
              <a:cs typeface="Tahoma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613277"/>
            <a:ext cx="4343400" cy="4000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132" y="4552918"/>
            <a:ext cx="965200" cy="7239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삼성\7월\LSI 마스터작업\work\2차시안\A\A-2 cop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91"/>
            <a:ext cx="9142413" cy="514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613277"/>
            <a:ext cx="4343400" cy="4000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132" y="4552918"/>
            <a:ext cx="965200" cy="723900"/>
          </a:xfrm>
          <a:prstGeom prst="rect">
            <a:avLst/>
          </a:prstGeom>
        </p:spPr>
      </p:pic>
      <p:sp>
        <p:nvSpPr>
          <p:cNvPr id="9" name="내용 개체 틀 2"/>
          <p:cNvSpPr>
            <a:spLocks noGrp="1"/>
          </p:cNvSpPr>
          <p:nvPr>
            <p:ph idx="1" hasCustomPrompt="1"/>
          </p:nvPr>
        </p:nvSpPr>
        <p:spPr>
          <a:xfrm>
            <a:off x="2393694" y="809087"/>
            <a:ext cx="4355026" cy="3828525"/>
          </a:xfrm>
        </p:spPr>
        <p:txBody>
          <a:bodyPr/>
          <a:lstStyle>
            <a:lvl1pPr marL="266700" indent="-266700">
              <a:lnSpc>
                <a:spcPct val="100000"/>
              </a:lnSpc>
              <a:buSzPct val="80000"/>
              <a:buFont typeface="Wingdings" pitchFamily="2" charset="2"/>
              <a:buChar char="q"/>
              <a:defRPr sz="2400" b="0">
                <a:latin typeface="Calibri" pitchFamily="34" charset="0"/>
                <a:cs typeface="Calibri" pitchFamily="34" charset="0"/>
              </a:defRPr>
            </a:lvl1pPr>
            <a:lvl2pPr marL="628650" indent="-266700">
              <a:buSzPct val="80000"/>
              <a:buFont typeface="Wingdings" pitchFamily="2" charset="2"/>
              <a:buChar char="m"/>
              <a:defRPr b="0">
                <a:latin typeface="Calibri" pitchFamily="34" charset="0"/>
                <a:cs typeface="Calibri" pitchFamily="34" charset="0"/>
              </a:defRPr>
            </a:lvl2pPr>
            <a:lvl3pPr marL="809625" indent="-180975">
              <a:buSzPct val="80000"/>
              <a:buFont typeface="Wingdings" pitchFamily="2" charset="2"/>
              <a:buChar char="§"/>
              <a:defRPr sz="1800" baseline="0">
                <a:latin typeface="Calibri" pitchFamily="34" charset="0"/>
                <a:cs typeface="Calibri" pitchFamily="34" charset="0"/>
              </a:defRPr>
            </a:lvl3pPr>
          </a:lstStyle>
          <a:p>
            <a:pPr lvl="0"/>
            <a:r>
              <a:rPr lang="en-US" altLang="ko-KR" dirty="0"/>
              <a:t>Foundry Design Services (FDS)</a:t>
            </a:r>
            <a:endParaRPr lang="ko-KR" altLang="en-US" dirty="0"/>
          </a:p>
          <a:p>
            <a:pPr lvl="1"/>
            <a:r>
              <a:rPr lang="en-US" altLang="ko-KR" dirty="0"/>
              <a:t>Foundry Design Services (FDS)</a:t>
            </a:r>
            <a:endParaRPr lang="ko-KR" altLang="en-US" dirty="0"/>
          </a:p>
          <a:p>
            <a:pPr lvl="2"/>
            <a:r>
              <a:rPr lang="en-US" altLang="ko-KR" dirty="0"/>
              <a:t>Foundry Design Services (FDS)</a:t>
            </a:r>
            <a:endParaRPr lang="ko-KR" alt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3694" y="370969"/>
            <a:ext cx="4354512" cy="30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5098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삼성\7월\LSI 마스터작업\work\2차시안\A\A-2 cop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91"/>
            <a:ext cx="9142413" cy="514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4797117" y="3340677"/>
            <a:ext cx="4000496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4800" b="1" spc="-150" dirty="0">
                <a:ln w="11430"/>
                <a:solidFill>
                  <a:srgbClr val="F8F8F8"/>
                </a:solidFill>
                <a:effectLst>
                  <a:outerShdw blurRad="101600" dist="38100" dir="2700000" algn="tl" rotWithShape="0">
                    <a:prstClr val="black">
                      <a:alpha val="70000"/>
                    </a:prstClr>
                  </a:outerShdw>
                </a:effectLst>
                <a:latin typeface="Verdana" pitchFamily="34" charset="0"/>
                <a:ea typeface="+mn-ea"/>
                <a:cs typeface="Tahoma" pitchFamily="34" charset="0"/>
              </a:rPr>
              <a:t>Appendix</a:t>
            </a:r>
            <a:endParaRPr kumimoji="0" lang="ko-KR" altLang="en-US" sz="4800" b="1" spc="-150" dirty="0">
              <a:ln w="11430"/>
              <a:solidFill>
                <a:srgbClr val="F8F8F8"/>
              </a:solidFill>
              <a:effectLst>
                <a:outerShdw blurRad="101600" dist="38100" dir="2700000" algn="tl" rotWithShape="0">
                  <a:prstClr val="black">
                    <a:alpha val="70000"/>
                  </a:prstClr>
                </a:outerShdw>
              </a:effectLst>
              <a:latin typeface="Verdana" pitchFamily="34" charset="0"/>
              <a:ea typeface="+mn-ea"/>
              <a:cs typeface="Tahoma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613277"/>
            <a:ext cx="4343400" cy="4000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132" y="4552918"/>
            <a:ext cx="965200" cy="7239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J:\삼성\7월\LSI 마스터작업\work\2차시안\A\A-본문 copy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88" y="0"/>
            <a:ext cx="9142412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40774" y="8908"/>
            <a:ext cx="8823714" cy="465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altLang="ko-KR" dirty="0"/>
              <a:t>Foundry Design Services (FDS)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40774" y="569077"/>
            <a:ext cx="8823714" cy="4270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dirty="0"/>
              <a:t>Foundry Design Services (FDS)</a:t>
            </a:r>
            <a:endParaRPr lang="ko-KR" altLang="en-US" dirty="0"/>
          </a:p>
          <a:p>
            <a:pPr lvl="1"/>
            <a:r>
              <a:rPr lang="en-US" altLang="ko-KR" dirty="0"/>
              <a:t>Foundry Design Services (FSD)</a:t>
            </a:r>
            <a:endParaRPr lang="ko-KR" altLang="en-US" dirty="0"/>
          </a:p>
          <a:p>
            <a:pPr lvl="2"/>
            <a:r>
              <a:rPr lang="en-US" altLang="ko-KR" dirty="0"/>
              <a:t>Foundry Design Services (FDS)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5496" y="4888126"/>
            <a:ext cx="24934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b="0" baseline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Foundry Design Services (FDS) SW</a:t>
            </a:r>
            <a:endParaRPr lang="ko-KR" altLang="en-US" sz="13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06627" y="4924209"/>
            <a:ext cx="380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DBA6D12-DB23-4310-829B-458EBE041C27}" type="slidenum">
              <a:rPr lang="en-US" altLang="ko-KR" sz="1300" b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pPr/>
              <a:t>‹#›</a:t>
            </a:fld>
            <a:endParaRPr lang="ko-KR" altLang="en-US" sz="13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003" y="4657729"/>
            <a:ext cx="1004241" cy="75318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0" r:id="rId4"/>
    <p:sldLayoutId id="2147483662" r:id="rId5"/>
    <p:sldLayoutId id="2147483661" r:id="rId6"/>
    <p:sldLayoutId id="2147483655" r:id="rId7"/>
    <p:sldLayoutId id="2147483663" r:id="rId8"/>
    <p:sldLayoutId id="2147483659" r:id="rId9"/>
  </p:sldLayoutIdLst>
  <p:hf hdr="0" ftr="0" dt="0"/>
  <p:txStyles>
    <p:titleStyle>
      <a:lvl1pPr algn="l" defTabSz="914400" rtl="0" eaLnBrk="1" latinLnBrk="1" hangingPunct="1">
        <a:spcBef>
          <a:spcPct val="0"/>
        </a:spcBef>
        <a:buNone/>
        <a:defRPr sz="3400" b="1" kern="1200" cap="none" spc="-100" baseline="0">
          <a:ln w="11430"/>
          <a:solidFill>
            <a:srgbClr val="F8F8F8"/>
          </a:solidFill>
          <a:effectLst>
            <a:outerShdw blurRad="101600" dist="25400" dir="2700000" algn="tl" rotWithShape="0">
              <a:srgbClr val="000000">
                <a:alpha val="60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</p:titleStyle>
    <p:bodyStyle>
      <a:lvl1pPr marL="180975" indent="-180975" algn="l" defTabSz="914400" rtl="0" eaLnBrk="1" latinLnBrk="1" hangingPunct="1">
        <a:lnSpc>
          <a:spcPts val="2000"/>
        </a:lnSpc>
        <a:spcBef>
          <a:spcPct val="20000"/>
        </a:spcBef>
        <a:buFont typeface="Arial" pitchFamily="34" charset="0"/>
        <a:buChar char="•"/>
        <a:defRPr sz="2200" b="1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361950" indent="-180975" algn="l" defTabSz="914400" rtl="0" eaLnBrk="1" latinLnBrk="1" hangingPunct="1">
        <a:lnSpc>
          <a:spcPts val="2000"/>
        </a:lnSpc>
        <a:spcBef>
          <a:spcPct val="20000"/>
        </a:spcBef>
        <a:buFont typeface="Arial" pitchFamily="34" charset="0"/>
        <a:buChar char="•"/>
        <a:defRPr sz="2000" b="1" kern="1200" baseline="0">
          <a:solidFill>
            <a:schemeClr val="tx1">
              <a:lumMod val="85000"/>
              <a:lumOff val="15000"/>
            </a:schemeClr>
          </a:solidFill>
          <a:latin typeface="Calibri" pitchFamily="34" charset="0"/>
          <a:ea typeface="+mn-ea"/>
          <a:cs typeface="Calibri" pitchFamily="34" charset="0"/>
        </a:defRPr>
      </a:lvl2pPr>
      <a:lvl3pPr marL="534988" indent="-173038" algn="l" defTabSz="914400" rtl="0" eaLnBrk="1" latinLnBrk="1" hangingPunct="1">
        <a:lnSpc>
          <a:spcPts val="2000"/>
        </a:lnSpc>
        <a:spcBef>
          <a:spcPct val="20000"/>
        </a:spcBef>
        <a:buFont typeface="Calibri" pitchFamily="34" charset="0"/>
        <a:buChar char="-"/>
        <a:defRPr sz="1600" kern="1200" baseline="0">
          <a:solidFill>
            <a:schemeClr val="tx1">
              <a:lumMod val="75000"/>
              <a:lumOff val="25000"/>
            </a:schemeClr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38350"/>
            <a:ext cx="8540200" cy="797719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Deep Dive into Today’s VB2 Framework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114800" y="3486150"/>
            <a:ext cx="4943738" cy="304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Smitha T Murthy, Ajay Kumar R S</a:t>
            </a:r>
          </a:p>
        </p:txBody>
      </p:sp>
    </p:spTree>
    <p:extLst>
      <p:ext uri="{BB962C8B-B14F-4D97-AF65-F5344CB8AC3E}">
        <p14:creationId xmlns:p14="http://schemas.microsoft.com/office/powerpoint/2010/main" val="1298384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 queue operations Contd..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1700" b="1" dirty="0"/>
              <a:t>queue_setup</a:t>
            </a:r>
            <a:r>
              <a:rPr lang="en-IN" sz="1400" dirty="0"/>
              <a:t>:   </a:t>
            </a:r>
          </a:p>
          <a:p>
            <a:pPr lvl="1"/>
            <a:r>
              <a:rPr lang="en-IN" sz="1400" dirty="0"/>
              <a:t>Called from VIDIOC_REQBUFS() and VIDIOC_CREATE_BUFS() before memory allocation.</a:t>
            </a:r>
          </a:p>
          <a:p>
            <a:pPr lvl="1"/>
            <a:r>
              <a:rPr lang="en-IN" sz="1400" dirty="0"/>
              <a:t>It can be called twice</a:t>
            </a:r>
          </a:p>
          <a:p>
            <a:pPr lvl="1"/>
            <a:r>
              <a:rPr lang="en-IN" sz="1400" dirty="0"/>
              <a:t>The driver should return the required number of buffers in *num_buffers, the required number of </a:t>
            </a:r>
          </a:p>
          <a:p>
            <a:pPr marL="361950" lvl="1" indent="0">
              <a:buNone/>
            </a:pPr>
            <a:r>
              <a:rPr lang="en-IN" sz="1400" dirty="0"/>
              <a:t>       planes per buffer in *num_planes, the size of each plane should be set in the sizes[] array and optional</a:t>
            </a:r>
          </a:p>
          <a:p>
            <a:pPr marL="361950" lvl="1" indent="0">
              <a:buNone/>
            </a:pPr>
            <a:r>
              <a:rPr lang="en-IN" sz="1400" dirty="0"/>
              <a:t>       per-plane allocator specific device in the alloc_devs[] array</a:t>
            </a:r>
          </a:p>
          <a:p>
            <a:pPr lvl="1"/>
            <a:endParaRPr lang="en-IN" sz="1400" dirty="0"/>
          </a:p>
          <a:p>
            <a:r>
              <a:rPr lang="en-IN" sz="1700" b="1" dirty="0"/>
              <a:t>buf_init</a:t>
            </a:r>
            <a:r>
              <a:rPr lang="en-IN" sz="1400" dirty="0"/>
              <a:t>:</a:t>
            </a:r>
          </a:p>
          <a:p>
            <a:pPr lvl="1"/>
            <a:r>
              <a:rPr lang="en-IN" sz="1400" dirty="0"/>
              <a:t>Called once after allocating a buffer (in MMAP case) or after acquiring a new USERPTR buffer</a:t>
            </a:r>
          </a:p>
          <a:p>
            <a:pPr lvl="1"/>
            <a:r>
              <a:rPr lang="en-IN" sz="1400" dirty="0"/>
              <a:t>Drivers may perform additional buffer-related initialization</a:t>
            </a:r>
          </a:p>
          <a:p>
            <a:pPr lvl="1"/>
            <a:endParaRPr lang="en-IN" sz="1400" dirty="0"/>
          </a:p>
          <a:p>
            <a:r>
              <a:rPr lang="en-IN" sz="1700" b="1" dirty="0"/>
              <a:t>buf_cleanup</a:t>
            </a:r>
            <a:r>
              <a:rPr lang="en-IN" sz="1400" dirty="0"/>
              <a:t>:</a:t>
            </a:r>
          </a:p>
          <a:p>
            <a:pPr lvl="1"/>
            <a:r>
              <a:rPr lang="en-IN" sz="1400" dirty="0"/>
              <a:t>Called once before the buffer is freed.</a:t>
            </a:r>
          </a:p>
          <a:p>
            <a:pPr lvl="1"/>
            <a:r>
              <a:rPr lang="en-IN" sz="1400" dirty="0"/>
              <a:t>Drivers may perform any additional cleanup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91845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358246" cy="465515"/>
          </a:xfrm>
        </p:spPr>
        <p:txBody>
          <a:bodyPr/>
          <a:lstStyle/>
          <a:p>
            <a:r>
              <a:rPr lang="en-US" dirty="0"/>
              <a:t>VB2 queue operations Contd..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IN" sz="6800" b="1" dirty="0"/>
              <a:t>buf_prepare</a:t>
            </a:r>
            <a:r>
              <a:rPr lang="en-IN" sz="6800" dirty="0"/>
              <a:t>:  </a:t>
            </a:r>
          </a:p>
          <a:p>
            <a:pPr lvl="1"/>
            <a:r>
              <a:rPr lang="en-IN" sz="5600" dirty="0"/>
              <a:t>Called every time the buffer is queued from userspace and from the </a:t>
            </a:r>
          </a:p>
          <a:p>
            <a:pPr marL="361950" lvl="1" indent="0">
              <a:buNone/>
            </a:pPr>
            <a:r>
              <a:rPr lang="en-IN" sz="5600" dirty="0"/>
              <a:t>       VIDIOC_PREPARE_BUF() ioctl</a:t>
            </a:r>
          </a:p>
          <a:p>
            <a:pPr lvl="1"/>
            <a:r>
              <a:rPr lang="en-IN" sz="5600" dirty="0"/>
              <a:t>Drivers may perform any initialization required before each hardware operation in this callback</a:t>
            </a:r>
          </a:p>
          <a:p>
            <a:pPr lvl="1"/>
            <a:r>
              <a:rPr lang="en-IN" sz="5600" dirty="0"/>
              <a:t>Drivers can access/modify the buffer here as it is still synced for the CPU</a:t>
            </a:r>
          </a:p>
          <a:p>
            <a:pPr lvl="1"/>
            <a:r>
              <a:rPr lang="en-IN" sz="5600" dirty="0"/>
              <a:t>Drivers  that support VIDIOC_CREATE_BUFS() must also validate the buffer size</a:t>
            </a:r>
          </a:p>
          <a:p>
            <a:pPr lvl="1"/>
            <a:r>
              <a:rPr lang="en-IN" sz="5600" dirty="0"/>
              <a:t>If an error is returned, the buffer will not be queued in driver</a:t>
            </a:r>
          </a:p>
          <a:p>
            <a:endParaRPr lang="en-IN" sz="6800" dirty="0"/>
          </a:p>
          <a:p>
            <a:r>
              <a:rPr lang="en-IN" sz="6800" b="1" dirty="0"/>
              <a:t>buf_queue</a:t>
            </a:r>
            <a:r>
              <a:rPr lang="en-IN" sz="6800" dirty="0"/>
              <a:t>:  </a:t>
            </a:r>
          </a:p>
          <a:p>
            <a:pPr lvl="1"/>
            <a:r>
              <a:rPr lang="en-IN" sz="5600" dirty="0"/>
              <a:t>Passes buffer vb to the driver</a:t>
            </a:r>
          </a:p>
          <a:p>
            <a:pPr lvl="1"/>
            <a:r>
              <a:rPr lang="en-IN" sz="5600" dirty="0"/>
              <a:t>Driver may start hardware operation this buffer</a:t>
            </a:r>
          </a:p>
          <a:p>
            <a:pPr lvl="1"/>
            <a:r>
              <a:rPr lang="en-IN" sz="5600" dirty="0"/>
              <a:t>Driver should give the buffer back by calling vb2_buffer_done() function</a:t>
            </a:r>
          </a:p>
          <a:p>
            <a:pPr lvl="1"/>
            <a:r>
              <a:rPr lang="en-IN" sz="5600" dirty="0"/>
              <a:t>It is always called after calling VIDIOC_STREAMON() ioctl</a:t>
            </a:r>
          </a:p>
          <a:p>
            <a:pPr lvl="1"/>
            <a:r>
              <a:rPr lang="en-IN" sz="5600" dirty="0"/>
              <a:t>Might be called before @start_streaming callback if user pre-queued buffers before calling</a:t>
            </a:r>
          </a:p>
          <a:p>
            <a:pPr marL="361950" lvl="1" indent="0">
              <a:buNone/>
            </a:pPr>
            <a:r>
              <a:rPr lang="en-IN" sz="5600" dirty="0"/>
              <a:t>       VIDIOC_STREAMON().</a:t>
            </a:r>
          </a:p>
        </p:txBody>
      </p:sp>
    </p:spTree>
    <p:extLst>
      <p:ext uri="{BB962C8B-B14F-4D97-AF65-F5344CB8AC3E}">
        <p14:creationId xmlns:p14="http://schemas.microsoft.com/office/powerpoint/2010/main" val="3201099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 queue operations Contd..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IN" sz="2700" b="1" dirty="0"/>
              <a:t>buf_finish</a:t>
            </a:r>
            <a:r>
              <a:rPr lang="en-IN" dirty="0"/>
              <a:t>:  </a:t>
            </a:r>
          </a:p>
          <a:p>
            <a:pPr lvl="1"/>
            <a:r>
              <a:rPr lang="en-IN" dirty="0"/>
              <a:t>Called before every dequeue of the buffer back to userspace</a:t>
            </a:r>
          </a:p>
          <a:p>
            <a:pPr lvl="1"/>
            <a:r>
              <a:rPr lang="en-IN" dirty="0"/>
              <a:t>The buffer is synced for the CPU, so drivers can access/modify the buffer contents</a:t>
            </a:r>
          </a:p>
          <a:p>
            <a:pPr lvl="1"/>
            <a:r>
              <a:rPr lang="en-IN" dirty="0"/>
              <a:t>Drivers may perform any operations required before userspace accesses  the buffer</a:t>
            </a:r>
          </a:p>
          <a:p>
            <a:pPr lvl="1"/>
            <a:r>
              <a:rPr lang="en-IN" dirty="0"/>
              <a:t>The buffer state can be one of the following: DONE and ERROR </a:t>
            </a:r>
          </a:p>
          <a:p>
            <a:pPr lvl="1"/>
            <a:r>
              <a:rPr lang="en-IN" dirty="0"/>
              <a:t>Typically you only have  to do something if the state is VB2_BUF_STATE_DONE</a:t>
            </a:r>
          </a:p>
          <a:p>
            <a:r>
              <a:rPr lang="en-IN" sz="2700" b="1" dirty="0"/>
              <a:t>wait_prepare</a:t>
            </a:r>
            <a:r>
              <a:rPr lang="en-IN" dirty="0"/>
              <a:t>: </a:t>
            </a:r>
          </a:p>
          <a:p>
            <a:pPr lvl="1"/>
            <a:r>
              <a:rPr lang="en-IN" dirty="0"/>
              <a:t>Release any locks taken while calling vb2 functions</a:t>
            </a:r>
          </a:p>
          <a:p>
            <a:pPr lvl="1"/>
            <a:r>
              <a:rPr lang="en-IN" dirty="0"/>
              <a:t>It is called before an ioctl needs to wait for a new buffer to arrive</a:t>
            </a:r>
          </a:p>
          <a:p>
            <a:r>
              <a:rPr lang="en-IN" sz="2700" b="1" dirty="0"/>
              <a:t> wait_finish:</a:t>
            </a:r>
          </a:p>
          <a:p>
            <a:pPr lvl="1"/>
            <a:r>
              <a:rPr lang="en-IN" sz="2100" dirty="0"/>
              <a:t>Reacquire all locks released in the previous callback</a:t>
            </a:r>
          </a:p>
          <a:p>
            <a:pPr lvl="1"/>
            <a:r>
              <a:rPr lang="en-IN" sz="2100" dirty="0"/>
              <a:t>Required to continue operation after sleeping while waiting for new buffer</a:t>
            </a:r>
          </a:p>
          <a:p>
            <a:pPr lvl="1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59114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 queue operations Contd..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IN" sz="3800" b="1" dirty="0"/>
              <a:t>start_streaming: </a:t>
            </a:r>
          </a:p>
          <a:p>
            <a:pPr lvl="1"/>
            <a:r>
              <a:rPr lang="en-IN" sz="2900" dirty="0"/>
              <a:t>Called once to enter 'streaming' state</a:t>
            </a:r>
          </a:p>
          <a:p>
            <a:pPr lvl="1"/>
            <a:r>
              <a:rPr lang="en-IN" sz="2900" dirty="0"/>
              <a:t>The driver may receive buffers with “buf_queue” callback before “start_streaming” is called </a:t>
            </a:r>
          </a:p>
          <a:p>
            <a:pPr lvl="1"/>
            <a:r>
              <a:rPr lang="en-IN" sz="2900" dirty="0"/>
              <a:t>The driver gets the number of already queued buffers in count parameter</a:t>
            </a:r>
          </a:p>
          <a:p>
            <a:pPr lvl="1"/>
            <a:r>
              <a:rPr lang="en-IN" sz="2900" dirty="0"/>
              <a:t>Driver  on error returns back buffers that have been already given by the </a:t>
            </a:r>
          </a:p>
          <a:p>
            <a:pPr marL="361950" lvl="1" indent="0">
              <a:buNone/>
            </a:pPr>
            <a:r>
              <a:rPr lang="en-IN" sz="2900" dirty="0"/>
              <a:t>     “buf_queue” callback </a:t>
            </a:r>
          </a:p>
          <a:p>
            <a:pPr lvl="1"/>
            <a:r>
              <a:rPr lang="en-IN" sz="2900" dirty="0"/>
              <a:t>If you need a minimum number of buffers before you can start streaming, then set  </a:t>
            </a:r>
          </a:p>
          <a:p>
            <a:pPr marL="361950" lvl="1" indent="0">
              <a:buNone/>
            </a:pPr>
            <a:r>
              <a:rPr lang="en-IN" sz="2900" dirty="0"/>
              <a:t>      &amp;vb2_queue-&gt;min_buffers_needed</a:t>
            </a:r>
          </a:p>
          <a:p>
            <a:pPr marL="361950" lvl="1" indent="0">
              <a:buNone/>
            </a:pPr>
            <a:endParaRPr lang="en-IN" sz="2900" dirty="0"/>
          </a:p>
          <a:p>
            <a:r>
              <a:rPr lang="en-IN" sz="3800" b="1" dirty="0"/>
              <a:t>stop_streaming: </a:t>
            </a:r>
          </a:p>
          <a:p>
            <a:pPr lvl="1"/>
            <a:r>
              <a:rPr lang="en-IN" sz="2900" dirty="0"/>
              <a:t>Called when 'streaming' state must be disabled</a:t>
            </a:r>
          </a:p>
          <a:p>
            <a:pPr lvl="1"/>
            <a:r>
              <a:rPr lang="en-IN" sz="2900" dirty="0"/>
              <a:t>Driver should stop any DMA transactions or wait until they finish and give</a:t>
            </a:r>
          </a:p>
          <a:p>
            <a:pPr marL="361950" lvl="1" indent="0">
              <a:buNone/>
            </a:pPr>
            <a:r>
              <a:rPr lang="en-IN" sz="2900" dirty="0"/>
              <a:t>      back all buffers</a:t>
            </a:r>
          </a:p>
          <a:p>
            <a:pPr lvl="1"/>
            <a:r>
              <a:rPr lang="en-IN" sz="2900" dirty="0"/>
              <a:t>May use vb2_wait_for_all_buffers() function</a:t>
            </a:r>
          </a:p>
          <a:p>
            <a:pPr marL="361950" lvl="1" indent="0">
              <a:buNone/>
            </a:pPr>
            <a:endParaRPr lang="en-IN" sz="3300" dirty="0"/>
          </a:p>
        </p:txBody>
      </p:sp>
    </p:spTree>
    <p:extLst>
      <p:ext uri="{BB962C8B-B14F-4D97-AF65-F5344CB8AC3E}">
        <p14:creationId xmlns:p14="http://schemas.microsoft.com/office/powerpoint/2010/main" val="3459850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 queue operations Contd..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590550"/>
            <a:ext cx="8358246" cy="4270925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IN" sz="1700" dirty="0"/>
              <a:t>Newly added callbacks.</a:t>
            </a:r>
          </a:p>
          <a:p>
            <a:pPr marL="0" indent="0">
              <a:lnSpc>
                <a:spcPct val="80000"/>
              </a:lnSpc>
              <a:buNone/>
            </a:pPr>
            <a:endParaRPr lang="en-IN" sz="1700" dirty="0"/>
          </a:p>
          <a:p>
            <a:pPr>
              <a:lnSpc>
                <a:spcPct val="80000"/>
              </a:lnSpc>
            </a:pPr>
            <a:r>
              <a:rPr lang="en-IN" sz="1700" dirty="0"/>
              <a:t> </a:t>
            </a:r>
            <a:r>
              <a:rPr lang="en-IN" sz="1700" b="1" dirty="0"/>
              <a:t>buf_out_validate</a:t>
            </a:r>
            <a:r>
              <a:rPr lang="en-IN" sz="1700" dirty="0"/>
              <a:t>:  </a:t>
            </a:r>
          </a:p>
          <a:p>
            <a:pPr lvl="1"/>
            <a:r>
              <a:rPr lang="en-IN" sz="1400" dirty="0"/>
              <a:t>Called when the output buffer is prepared or queued to a request</a:t>
            </a:r>
          </a:p>
          <a:p>
            <a:pPr lvl="1"/>
            <a:r>
              <a:rPr lang="en-IN" sz="1400" dirty="0"/>
              <a:t>Drivers can use this to validate userspace-provided information</a:t>
            </a:r>
          </a:p>
          <a:p>
            <a:pPr lvl="1"/>
            <a:r>
              <a:rPr lang="en-IN" sz="1400" dirty="0"/>
              <a:t>This is required only for OUTPUT queues</a:t>
            </a:r>
          </a:p>
          <a:p>
            <a:pPr lvl="1"/>
            <a:endParaRPr lang="en-IN" sz="1300" dirty="0"/>
          </a:p>
          <a:p>
            <a:pPr>
              <a:lnSpc>
                <a:spcPct val="80000"/>
              </a:lnSpc>
            </a:pPr>
            <a:r>
              <a:rPr lang="en-IN" sz="1700" b="1" dirty="0"/>
              <a:t> buf_request_complete</a:t>
            </a:r>
          </a:p>
          <a:p>
            <a:pPr lvl="1"/>
            <a:r>
              <a:rPr lang="en-IN" sz="1400" dirty="0"/>
              <a:t>A buffer that was never queued to the driver but is associated with a queued request was cancelled. </a:t>
            </a:r>
          </a:p>
          <a:p>
            <a:pPr lvl="1"/>
            <a:r>
              <a:rPr lang="en-IN" sz="1400" dirty="0"/>
              <a:t>The driver will have to mark associated objects in the request as completed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70536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VB2/V4L2 APIs</a:t>
            </a:r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vb2_reqbufs()</a:t>
            </a:r>
            <a:r>
              <a:rPr lang="en-US" dirty="0"/>
              <a:t> – Allocates Memory for buffers/planes and </a:t>
            </a:r>
          </a:p>
          <a:p>
            <a:pPr marL="0" indent="0">
              <a:buNone/>
            </a:pPr>
            <a:r>
              <a:rPr lang="en-US" dirty="0"/>
              <a:t>    initializes the VB2 queue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vb2_expbuf() </a:t>
            </a:r>
            <a:r>
              <a:rPr lang="en-US" dirty="0"/>
              <a:t>– Exports the previously allocated buffers to</a:t>
            </a:r>
          </a:p>
          <a:p>
            <a:pPr marL="0" indent="0">
              <a:buNone/>
            </a:pPr>
            <a:r>
              <a:rPr lang="en-US" dirty="0"/>
              <a:t>    share with other video device driver user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vb2_qbuf() </a:t>
            </a:r>
            <a:r>
              <a:rPr lang="en-US" dirty="0"/>
              <a:t>– Queue a buffer to a SW queue for driver/device</a:t>
            </a:r>
          </a:p>
          <a:p>
            <a:pPr marL="0" indent="0">
              <a:buNone/>
            </a:pPr>
            <a:r>
              <a:rPr lang="en-US" dirty="0"/>
              <a:t>    use. This also makes the buffer and the HW environment</a:t>
            </a:r>
          </a:p>
          <a:p>
            <a:pPr marL="0" indent="0">
              <a:buNone/>
            </a:pPr>
            <a:r>
              <a:rPr lang="en-US" dirty="0"/>
              <a:t>    suitable for device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vb2_dqbuf() </a:t>
            </a:r>
            <a:r>
              <a:rPr lang="en-US" dirty="0"/>
              <a:t>– Called to dequeue the buffer from SW</a:t>
            </a:r>
          </a:p>
          <a:p>
            <a:pPr marL="0" indent="0">
              <a:buNone/>
            </a:pPr>
            <a:r>
              <a:rPr lang="en-US" dirty="0"/>
              <a:t>    queue so that it can be used by user space app or</a:t>
            </a:r>
          </a:p>
          <a:p>
            <a:pPr marL="0" indent="0">
              <a:buNone/>
            </a:pPr>
            <a:r>
              <a:rPr lang="en-US" dirty="0"/>
              <a:t>    kernel driver</a:t>
            </a:r>
          </a:p>
        </p:txBody>
      </p:sp>
    </p:spTree>
    <p:extLst>
      <p:ext uri="{BB962C8B-B14F-4D97-AF65-F5344CB8AC3E}">
        <p14:creationId xmlns:p14="http://schemas.microsoft.com/office/powerpoint/2010/main" val="384859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VB2/V4L2 APIs Contd..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vb2_buffer_done() </a:t>
            </a:r>
            <a:r>
              <a:rPr lang="en-US" dirty="0"/>
              <a:t>– Called when device has finished using the buffer so that buffer and HW environment is restored back for CPU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vb2_streamon() </a:t>
            </a:r>
            <a:r>
              <a:rPr lang="en-US" dirty="0"/>
              <a:t>– For signaling vb2 to enable beginning of</a:t>
            </a:r>
          </a:p>
          <a:p>
            <a:pPr marL="0" indent="0">
              <a:buNone/>
            </a:pPr>
            <a:r>
              <a:rPr lang="en-US" dirty="0"/>
              <a:t>    streaming in the driver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vb2_streamoff() </a:t>
            </a:r>
            <a:r>
              <a:rPr lang="en-US" dirty="0"/>
              <a:t>– For signaling vb2 to disable ongoing</a:t>
            </a:r>
          </a:p>
          <a:p>
            <a:pPr marL="0" indent="0">
              <a:buNone/>
            </a:pPr>
            <a:r>
              <a:rPr lang="en-US" dirty="0"/>
              <a:t>    streaming in the driver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vb2_core_queue_release() </a:t>
            </a:r>
            <a:r>
              <a:rPr lang="en-US" dirty="0"/>
              <a:t>– To destroy all the managed</a:t>
            </a:r>
          </a:p>
          <a:p>
            <a:pPr marL="0" indent="0">
              <a:buNone/>
            </a:pPr>
            <a:r>
              <a:rPr lang="en-US" dirty="0"/>
              <a:t>    queues and deallocate all buffers/planes</a:t>
            </a:r>
          </a:p>
        </p:txBody>
      </p:sp>
    </p:spTree>
    <p:extLst>
      <p:ext uri="{BB962C8B-B14F-4D97-AF65-F5344CB8AC3E}">
        <p14:creationId xmlns:p14="http://schemas.microsoft.com/office/powerpoint/2010/main" val="13559168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VB2_REQBUFS </a:t>
            </a:r>
          </a:p>
        </p:txBody>
      </p:sp>
      <p:sp>
        <p:nvSpPr>
          <p:cNvPr id="5" name="Rectangle 4"/>
          <p:cNvSpPr/>
          <p:nvPr/>
        </p:nvSpPr>
        <p:spPr>
          <a:xfrm>
            <a:off x="3581399" y="971550"/>
            <a:ext cx="1885449" cy="2133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4419600" y="666751"/>
            <a:ext cx="4544888" cy="4173252"/>
          </a:xfrm>
          <a:prstGeom prst="rect">
            <a:avLst/>
          </a:prstGeom>
        </p:spPr>
        <p:txBody>
          <a:bodyPr>
            <a:normAutofit/>
          </a:bodyPr>
          <a:lstStyle>
            <a:lvl1pPr marL="180975" indent="-180975" algn="l" defTabSz="914400" rtl="0" eaLnBrk="1" latinLnBrk="1" hangingPunct="1">
              <a:lnSpc>
                <a:spcPts val="2000"/>
              </a:lnSpc>
              <a:spcBef>
                <a:spcPct val="20000"/>
              </a:spcBef>
              <a:buFont typeface="Arial" pitchFamily="34" charset="0"/>
              <a:buChar char="•"/>
              <a:defRPr sz="2200" b="1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361950" indent="-180975" algn="l" defTabSz="914400" rtl="0" eaLnBrk="1" latinLnBrk="1" hangingPunct="1">
              <a:lnSpc>
                <a:spcPts val="2000"/>
              </a:lnSpc>
              <a:spcBef>
                <a:spcPct val="20000"/>
              </a:spcBef>
              <a:buFont typeface="Arial" pitchFamily="34" charset="0"/>
              <a:buChar char="•"/>
              <a:defRPr sz="2000" b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534988" indent="-173038" algn="l" defTabSz="914400" rtl="0" eaLnBrk="1" latinLnBrk="1" hangingPunct="1">
              <a:lnSpc>
                <a:spcPts val="2000"/>
              </a:lnSpc>
              <a:spcBef>
                <a:spcPct val="20000"/>
              </a:spcBef>
              <a:buFont typeface="Calibri" pitchFamily="34" charset="0"/>
              <a:buChar char="-"/>
              <a:defRPr sz="16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vb2_reqbufs()</a:t>
            </a:r>
          </a:p>
          <a:p>
            <a:pPr lvl="1"/>
            <a:r>
              <a:rPr lang="en-US" dirty="0"/>
              <a:t>Allocates memory for buffers/planes</a:t>
            </a:r>
          </a:p>
          <a:p>
            <a:pPr lvl="1"/>
            <a:r>
              <a:rPr lang="en-US" dirty="0"/>
              <a:t>3 modes to allocate memory</a:t>
            </a:r>
          </a:p>
          <a:p>
            <a:pPr lvl="2"/>
            <a:r>
              <a:rPr lang="en-US" dirty="0"/>
              <a:t>VB2_MMAP: Buffer is allocated at request of</a:t>
            </a:r>
          </a:p>
          <a:p>
            <a:pPr marL="361950" lvl="2" indent="0">
              <a:buNone/>
            </a:pPr>
            <a:r>
              <a:rPr lang="en-US" dirty="0"/>
              <a:t>    current driver by kernel</a:t>
            </a:r>
          </a:p>
          <a:p>
            <a:pPr lvl="2"/>
            <a:r>
              <a:rPr lang="en-US" dirty="0"/>
              <a:t>VB2_USERPTR: No real allocation by kernel as this denotes buffer is allocated by userspace</a:t>
            </a:r>
          </a:p>
          <a:p>
            <a:pPr lvl="2"/>
            <a:r>
              <a:rPr lang="en-US" dirty="0"/>
              <a:t>VB2_DMABUF: Used when buffer neither allocated in userspace nor in kernel by current driver but is exported from other driver through vb2_expbuf()</a:t>
            </a: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56" y="568040"/>
            <a:ext cx="3449443" cy="4271963"/>
          </a:xfrm>
        </p:spPr>
      </p:pic>
    </p:spTree>
    <p:extLst>
      <p:ext uri="{BB962C8B-B14F-4D97-AF65-F5344CB8AC3E}">
        <p14:creationId xmlns:p14="http://schemas.microsoft.com/office/powerpoint/2010/main" val="39534478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VB2_QBUF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590550"/>
            <a:ext cx="6476999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0854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VB2_QBUF Contd..</a:t>
            </a:r>
          </a:p>
        </p:txBody>
      </p:sp>
      <p:sp>
        <p:nvSpPr>
          <p:cNvPr id="5" name="Rectangle 4"/>
          <p:cNvSpPr/>
          <p:nvPr/>
        </p:nvSpPr>
        <p:spPr>
          <a:xfrm>
            <a:off x="5029200" y="1657350"/>
            <a:ext cx="2163505" cy="152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590550"/>
            <a:ext cx="62484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868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3"/>
          <p:cNvSpPr>
            <a:spLocks noGrp="1"/>
          </p:cNvSpPr>
          <p:nvPr>
            <p:ph type="title"/>
          </p:nvPr>
        </p:nvSpPr>
        <p:spPr>
          <a:xfrm>
            <a:off x="223808" y="9526"/>
            <a:ext cx="8358246" cy="465515"/>
          </a:xfrm>
        </p:spPr>
        <p:txBody>
          <a:bodyPr/>
          <a:lstStyle/>
          <a:p>
            <a:r>
              <a:rPr lang="en-US" dirty="0"/>
              <a:t>Agenda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381000" y="971550"/>
            <a:ext cx="83582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VB2 Introduction</a:t>
            </a:r>
          </a:p>
          <a:p>
            <a:r>
              <a:rPr lang="en-US" sz="2000" dirty="0"/>
              <a:t>VB2 Framework Overview</a:t>
            </a:r>
          </a:p>
          <a:p>
            <a:r>
              <a:rPr lang="en-US" sz="2000" dirty="0"/>
              <a:t>VB2_mem_ops</a:t>
            </a:r>
          </a:p>
          <a:p>
            <a:r>
              <a:rPr lang="en-US" sz="2000" dirty="0"/>
              <a:t>VB2 Queue Operations</a:t>
            </a:r>
          </a:p>
          <a:p>
            <a:r>
              <a:rPr lang="en-US" sz="2000" dirty="0"/>
              <a:t>VB2/V4L2 APIs</a:t>
            </a:r>
          </a:p>
          <a:p>
            <a:r>
              <a:rPr lang="en-IN" sz="2000" dirty="0"/>
              <a:t>Flow Example MMAP and DMABUF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068591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VB2_QBUF Contd..</a:t>
            </a:r>
          </a:p>
        </p:txBody>
      </p:sp>
      <p:sp>
        <p:nvSpPr>
          <p:cNvPr id="5" name="Rectangle 4"/>
          <p:cNvSpPr/>
          <p:nvPr/>
        </p:nvSpPr>
        <p:spPr>
          <a:xfrm>
            <a:off x="5029200" y="1657350"/>
            <a:ext cx="2163505" cy="152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90549"/>
            <a:ext cx="6934199" cy="426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4869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VB2_EXPBUF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68325"/>
            <a:ext cx="7696200" cy="4271963"/>
          </a:xfrm>
        </p:spPr>
      </p:pic>
    </p:spTree>
    <p:extLst>
      <p:ext uri="{BB962C8B-B14F-4D97-AF65-F5344CB8AC3E}">
        <p14:creationId xmlns:p14="http://schemas.microsoft.com/office/powerpoint/2010/main" val="36510838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VB2_EXPBUF Contd..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68325"/>
            <a:ext cx="7620000" cy="4271963"/>
          </a:xfrm>
        </p:spPr>
      </p:pic>
    </p:spTree>
    <p:extLst>
      <p:ext uri="{BB962C8B-B14F-4D97-AF65-F5344CB8AC3E}">
        <p14:creationId xmlns:p14="http://schemas.microsoft.com/office/powerpoint/2010/main" val="21996828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VB2_BUFFER_DONE</a:t>
            </a:r>
          </a:p>
        </p:txBody>
      </p:sp>
      <p:sp>
        <p:nvSpPr>
          <p:cNvPr id="5" name="Rectangle 4"/>
          <p:cNvSpPr/>
          <p:nvPr/>
        </p:nvSpPr>
        <p:spPr>
          <a:xfrm>
            <a:off x="4800600" y="1350132"/>
            <a:ext cx="1676400" cy="457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341256" y="1006023"/>
            <a:ext cx="1676400" cy="457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68325"/>
            <a:ext cx="7010400" cy="4271963"/>
          </a:xfrm>
        </p:spPr>
      </p:pic>
    </p:spTree>
    <p:extLst>
      <p:ext uri="{BB962C8B-B14F-4D97-AF65-F5344CB8AC3E}">
        <p14:creationId xmlns:p14="http://schemas.microsoft.com/office/powerpoint/2010/main" val="12500134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VB2_DQBUF</a:t>
            </a:r>
          </a:p>
        </p:txBody>
      </p:sp>
      <p:sp>
        <p:nvSpPr>
          <p:cNvPr id="6" name="Rectangle 5"/>
          <p:cNvSpPr/>
          <p:nvPr/>
        </p:nvSpPr>
        <p:spPr>
          <a:xfrm>
            <a:off x="4876800" y="1352550"/>
            <a:ext cx="175260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94100" y="910650"/>
            <a:ext cx="1752600" cy="14324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68325"/>
            <a:ext cx="7384700" cy="4271963"/>
          </a:xfrm>
        </p:spPr>
      </p:pic>
    </p:spTree>
    <p:extLst>
      <p:ext uri="{BB962C8B-B14F-4D97-AF65-F5344CB8AC3E}">
        <p14:creationId xmlns:p14="http://schemas.microsoft.com/office/powerpoint/2010/main" val="8731495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VB2_STREAMON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0" y="971550"/>
            <a:ext cx="2057400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410200" y="1433769"/>
            <a:ext cx="2057400" cy="75698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568325"/>
            <a:ext cx="6934199" cy="4271963"/>
          </a:xfrm>
        </p:spPr>
      </p:pic>
    </p:spTree>
    <p:extLst>
      <p:ext uri="{BB962C8B-B14F-4D97-AF65-F5344CB8AC3E}">
        <p14:creationId xmlns:p14="http://schemas.microsoft.com/office/powerpoint/2010/main" val="19367448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VB2_STREAMOFF</a:t>
            </a:r>
          </a:p>
        </p:txBody>
      </p:sp>
      <p:sp>
        <p:nvSpPr>
          <p:cNvPr id="5" name="Rectangle 4"/>
          <p:cNvSpPr/>
          <p:nvPr/>
        </p:nvSpPr>
        <p:spPr>
          <a:xfrm>
            <a:off x="6400800" y="1123950"/>
            <a:ext cx="1502120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410200" y="1487072"/>
            <a:ext cx="1502120" cy="70367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1" y="568325"/>
            <a:ext cx="7162800" cy="4271963"/>
          </a:xfrm>
        </p:spPr>
      </p:pic>
    </p:spTree>
    <p:extLst>
      <p:ext uri="{BB962C8B-B14F-4D97-AF65-F5344CB8AC3E}">
        <p14:creationId xmlns:p14="http://schemas.microsoft.com/office/powerpoint/2010/main" val="14494715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VB2_CORE_QUEUE_RELEASE Contd..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568325"/>
            <a:ext cx="7162800" cy="4271963"/>
          </a:xfrm>
        </p:spPr>
      </p:pic>
    </p:spTree>
    <p:extLst>
      <p:ext uri="{BB962C8B-B14F-4D97-AF65-F5344CB8AC3E}">
        <p14:creationId xmlns:p14="http://schemas.microsoft.com/office/powerpoint/2010/main" val="2838613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VB2_CORE_QUEUE_RELEASE Contd..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568325"/>
            <a:ext cx="6781800" cy="4271963"/>
          </a:xfrm>
        </p:spPr>
      </p:pic>
    </p:spTree>
    <p:extLst>
      <p:ext uri="{BB962C8B-B14F-4D97-AF65-F5344CB8AC3E}">
        <p14:creationId xmlns:p14="http://schemas.microsoft.com/office/powerpoint/2010/main" val="32657767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VB2_CORE_QUEUE_RELEASE Contd..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568325"/>
            <a:ext cx="6324600" cy="4271963"/>
          </a:xfrm>
        </p:spPr>
      </p:pic>
    </p:spTree>
    <p:extLst>
      <p:ext uri="{BB962C8B-B14F-4D97-AF65-F5344CB8AC3E}">
        <p14:creationId xmlns:p14="http://schemas.microsoft.com/office/powerpoint/2010/main" val="972607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 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videobuf2 (VB2) is a Video for Linux 2 (V4L2) compatible driver </a:t>
            </a:r>
          </a:p>
          <a:p>
            <a:pPr marL="0" indent="0">
              <a:buNone/>
            </a:pPr>
            <a:r>
              <a:rPr lang="en-US" dirty="0"/>
              <a:t>     buffer management framework for multimedia devices</a:t>
            </a:r>
          </a:p>
          <a:p>
            <a:r>
              <a:rPr lang="en-US" dirty="0"/>
              <a:t>videobuf framework was deprecated in favor of videobuf2(vb2) framework</a:t>
            </a:r>
          </a:p>
          <a:p>
            <a:r>
              <a:rPr lang="en-US" dirty="0"/>
              <a:t>vb2 provides hassle free support for complex media device use cases and</a:t>
            </a:r>
          </a:p>
          <a:p>
            <a:pPr marL="0" indent="0">
              <a:buNone/>
            </a:pPr>
            <a:r>
              <a:rPr lang="en-US" dirty="0"/>
              <a:t>     zero-copy media pipeline</a:t>
            </a:r>
          </a:p>
          <a:p>
            <a:pPr lvl="0" hangingPunct="0"/>
            <a:r>
              <a:rPr lang="en-US" dirty="0"/>
              <a:t>vb2 framework provides:</a:t>
            </a:r>
          </a:p>
          <a:p>
            <a:pPr lvl="1" hangingPunct="0"/>
            <a:r>
              <a:rPr lang="en-US" dirty="0"/>
              <a:t>Implementations of streaming I/O V4L2 ioctls and file operations</a:t>
            </a:r>
          </a:p>
          <a:p>
            <a:pPr lvl="1" hangingPunct="0"/>
            <a:r>
              <a:rPr lang="en-US" dirty="0"/>
              <a:t>High-level video buffer, video queue and state management functions</a:t>
            </a:r>
          </a:p>
          <a:p>
            <a:pPr lvl="1" hangingPunct="0"/>
            <a:r>
              <a:rPr lang="en-US" dirty="0"/>
              <a:t>Video buffer memory allocation and management</a:t>
            </a:r>
          </a:p>
          <a:p>
            <a:pPr lvl="1" hangingPunct="0"/>
            <a:r>
              <a:rPr lang="en-US" dirty="0"/>
              <a:t>Defines a small list of straightforward APIs </a:t>
            </a:r>
          </a:p>
          <a:p>
            <a:pPr lvl="1" hangingPunct="0"/>
            <a:r>
              <a:rPr lang="en-US" dirty="0"/>
              <a:t>Smooth buffer flow between userspace and kernel space</a:t>
            </a:r>
          </a:p>
          <a:p>
            <a:pPr marL="361950" lvl="1" indent="0" hangingPunct="0">
              <a:buNone/>
            </a:pPr>
            <a:r>
              <a:rPr lang="en-US" dirty="0"/>
              <a:t>     (userptr vs mmap) or between drivers via shared buffer (dma-buf)</a:t>
            </a:r>
          </a:p>
        </p:txBody>
      </p:sp>
    </p:spTree>
    <p:extLst>
      <p:ext uri="{BB962C8B-B14F-4D97-AF65-F5344CB8AC3E}">
        <p14:creationId xmlns:p14="http://schemas.microsoft.com/office/powerpoint/2010/main" val="24459384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Flow Example MMAP and DMABUF </a:t>
            </a:r>
          </a:p>
        </p:txBody>
      </p:sp>
      <p:cxnSp>
        <p:nvCxnSpPr>
          <p:cNvPr id="108" name="Straight Connector 107"/>
          <p:cNvCxnSpPr/>
          <p:nvPr/>
        </p:nvCxnSpPr>
        <p:spPr>
          <a:xfrm>
            <a:off x="1758727" y="475041"/>
            <a:ext cx="0" cy="4458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3429000" y="475041"/>
            <a:ext cx="0" cy="4458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239000" y="475040"/>
            <a:ext cx="0" cy="4458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5562600" y="519892"/>
            <a:ext cx="0" cy="44140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1869010" y="594902"/>
            <a:ext cx="1050131" cy="27699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IN" sz="1200" b="1" dirty="0"/>
              <a:t>vb2 core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429544" y="594902"/>
            <a:ext cx="1050131" cy="27699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IN" sz="1200" b="1" dirty="0"/>
              <a:t>Userspace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3581401" y="594902"/>
            <a:ext cx="1969890" cy="444876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 algn="ctr"/>
            <a:r>
              <a:rPr lang="en-IN" sz="1200" b="1" dirty="0"/>
              <a:t>vb2 mem_ops</a:t>
            </a:r>
          </a:p>
          <a:p>
            <a:pPr algn="ctr"/>
            <a:r>
              <a:rPr lang="en-IN" sz="1200" b="1" dirty="0"/>
              <a:t>(videobuf2-dma-contig)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715432" y="583401"/>
            <a:ext cx="1379612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IN" sz="1200" b="1" dirty="0"/>
              <a:t>driver (vb2_ops)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7767065" y="594902"/>
            <a:ext cx="1219798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IN" sz="1200" b="1" dirty="0"/>
              <a:t>dma_map_ops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450976" y="1159258"/>
            <a:ext cx="1050131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55000" lnSpcReduction="20000"/>
          </a:bodyPr>
          <a:lstStyle/>
          <a:p>
            <a:pPr algn="ctr"/>
            <a:r>
              <a:rPr lang="en-IN" sz="1350" dirty="0"/>
              <a:t>ioctl(request_buffer)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2027066" y="1159258"/>
            <a:ext cx="1050131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47500" lnSpcReduction="20000"/>
          </a:bodyPr>
          <a:lstStyle/>
          <a:p>
            <a:r>
              <a:rPr lang="en-IN" sz="1350" dirty="0"/>
              <a:t>vb2_core_reqbuf()</a:t>
            </a:r>
          </a:p>
          <a:p>
            <a:r>
              <a:rPr lang="en-IN" sz="1350" dirty="0"/>
              <a:t>for MMAP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3992492" y="1194140"/>
            <a:ext cx="1050131" cy="19620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N" sz="675" dirty="0"/>
              <a:t>mem_ops.alloc()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7851899" y="1159258"/>
            <a:ext cx="1050131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55000" lnSpcReduction="20000"/>
          </a:bodyPr>
          <a:lstStyle/>
          <a:p>
            <a:pPr algn="ctr"/>
            <a:r>
              <a:rPr lang="en-IN" sz="1350" dirty="0"/>
              <a:t>dma_map_ops.alloc()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50976" y="1913728"/>
            <a:ext cx="1050131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62500" lnSpcReduction="20000"/>
          </a:bodyPr>
          <a:lstStyle/>
          <a:p>
            <a:pPr algn="ctr"/>
            <a:r>
              <a:rPr lang="en-IN" sz="1350" dirty="0"/>
              <a:t>ioctl(export_buffer)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2027066" y="1913728"/>
            <a:ext cx="1050131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47500" lnSpcReduction="20000"/>
          </a:bodyPr>
          <a:lstStyle/>
          <a:p>
            <a:r>
              <a:rPr lang="en-IN" sz="1350" dirty="0"/>
              <a:t>vb2_core_expbuf()</a:t>
            </a:r>
          </a:p>
          <a:p>
            <a:r>
              <a:rPr lang="en-IN" sz="1350" dirty="0"/>
              <a:t>for DMA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992492" y="1913728"/>
            <a:ext cx="1050131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47500" lnSpcReduction="20000"/>
          </a:bodyPr>
          <a:lstStyle/>
          <a:p>
            <a:pPr algn="ctr"/>
            <a:r>
              <a:rPr lang="en-IN" sz="1350" dirty="0"/>
              <a:t>mem_ops.get_dmabuf()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851899" y="1913728"/>
            <a:ext cx="1050131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47500" lnSpcReduction="20000"/>
          </a:bodyPr>
          <a:lstStyle/>
          <a:p>
            <a:pPr algn="ctr"/>
            <a:r>
              <a:rPr lang="en-IN" sz="1350" dirty="0"/>
              <a:t>mem_ops.get_sgtablef()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450976" y="2380840"/>
            <a:ext cx="1050131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62500" lnSpcReduction="20000"/>
          </a:bodyPr>
          <a:lstStyle/>
          <a:p>
            <a:pPr algn="ctr"/>
            <a:r>
              <a:rPr lang="en-IN" sz="1350" dirty="0"/>
              <a:t>ioctl(queue_buffer)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2027066" y="2404180"/>
            <a:ext cx="1050131" cy="2192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N" sz="825" dirty="0"/>
              <a:t>vb2_core_qbuf()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3947843" y="2380840"/>
            <a:ext cx="1139427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47500" lnSpcReduction="20000"/>
          </a:bodyPr>
          <a:lstStyle/>
          <a:p>
            <a:pPr algn="ctr"/>
            <a:r>
              <a:rPr lang="en-IN" sz="1350" dirty="0"/>
              <a:t>mem_ops.attach_dmabuf()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6000777" y="1496622"/>
            <a:ext cx="1050131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62500" lnSpcReduction="20000"/>
          </a:bodyPr>
          <a:lstStyle/>
          <a:p>
            <a:pPr algn="ctr"/>
            <a:r>
              <a:rPr lang="en-IN" sz="1350" dirty="0"/>
              <a:t>vb2_ops.buf_init()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7851899" y="2805892"/>
            <a:ext cx="1050131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55000" lnSpcReduction="20000"/>
          </a:bodyPr>
          <a:lstStyle/>
          <a:p>
            <a:pPr algn="ctr"/>
            <a:r>
              <a:rPr lang="en-IN" sz="1350" dirty="0"/>
              <a:t>mem_ops.map_sg()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3947843" y="2805892"/>
            <a:ext cx="1139427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47500" lnSpcReduction="20000"/>
          </a:bodyPr>
          <a:lstStyle/>
          <a:p>
            <a:pPr algn="ctr"/>
            <a:r>
              <a:rPr lang="en-IN" sz="1350" dirty="0"/>
              <a:t>mem_ops.map_dmabuf()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5922195" y="3045519"/>
            <a:ext cx="1050131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47500" lnSpcReduction="20000"/>
          </a:bodyPr>
          <a:lstStyle/>
          <a:p>
            <a:pPr algn="ctr"/>
            <a:r>
              <a:rPr lang="en-IN" sz="1350" dirty="0"/>
              <a:t>vb2_ops.buf_prepare()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3947843" y="3691717"/>
            <a:ext cx="1139427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62500" lnSpcReduction="20000"/>
          </a:bodyPr>
          <a:lstStyle/>
          <a:p>
            <a:pPr algn="ctr"/>
            <a:r>
              <a:rPr lang="en-IN" sz="1350" dirty="0"/>
              <a:t>mem_ops.prepare()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6000777" y="4054084"/>
            <a:ext cx="1050131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55000" lnSpcReduction="20000"/>
          </a:bodyPr>
          <a:lstStyle/>
          <a:p>
            <a:pPr algn="ctr"/>
            <a:r>
              <a:rPr lang="en-IN" sz="1350" dirty="0"/>
              <a:t>vb2_ops.buf_queue()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7767065" y="3132149"/>
            <a:ext cx="1278731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47500" lnSpcReduction="20000"/>
          </a:bodyPr>
          <a:lstStyle/>
          <a:p>
            <a:pPr algn="ctr"/>
            <a:r>
              <a:rPr lang="en-IN" sz="1350" dirty="0"/>
              <a:t>mem_ops.sync_sg_for_device()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2027066" y="4438078"/>
            <a:ext cx="1050131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62500" lnSpcReduction="20000"/>
          </a:bodyPr>
          <a:lstStyle/>
          <a:p>
            <a:pPr algn="ctr"/>
            <a:r>
              <a:rPr lang="en-IN" sz="1350" dirty="0"/>
              <a:t>vb2_buffer_done()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3947843" y="4472960"/>
            <a:ext cx="1139427" cy="19620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N" sz="675" dirty="0"/>
              <a:t>mem_ops.finish()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7809185" y="3621985"/>
            <a:ext cx="1219798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47500" lnSpcReduction="20000"/>
          </a:bodyPr>
          <a:lstStyle/>
          <a:p>
            <a:pPr algn="ctr"/>
            <a:r>
              <a:rPr lang="en-IN" sz="1350" dirty="0"/>
              <a:t>mem_ops.sync_sg_for_cpu()</a:t>
            </a:r>
          </a:p>
        </p:txBody>
      </p:sp>
      <p:cxnSp>
        <p:nvCxnSpPr>
          <p:cNvPr id="138" name="Straight Arrow Connector 137"/>
          <p:cNvCxnSpPr>
            <a:stCxn id="117" idx="3"/>
            <a:endCxn id="118" idx="1"/>
          </p:cNvCxnSpPr>
          <p:nvPr/>
        </p:nvCxnSpPr>
        <p:spPr>
          <a:xfrm>
            <a:off x="1501106" y="1280702"/>
            <a:ext cx="52595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>
            <a:stCxn id="118" idx="3"/>
            <a:endCxn id="119" idx="1"/>
          </p:cNvCxnSpPr>
          <p:nvPr/>
        </p:nvCxnSpPr>
        <p:spPr>
          <a:xfrm>
            <a:off x="3077197" y="1280702"/>
            <a:ext cx="91529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>
            <a:stCxn id="119" idx="3"/>
            <a:endCxn id="120" idx="1"/>
          </p:cNvCxnSpPr>
          <p:nvPr/>
        </p:nvCxnSpPr>
        <p:spPr>
          <a:xfrm>
            <a:off x="5042623" y="1280702"/>
            <a:ext cx="280927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Elbow Connector 140"/>
          <p:cNvCxnSpPr/>
          <p:nvPr/>
        </p:nvCxnSpPr>
        <p:spPr>
          <a:xfrm>
            <a:off x="3271863" y="1275742"/>
            <a:ext cx="2728072" cy="332469"/>
          </a:xfrm>
          <a:prstGeom prst="bentConnector3">
            <a:avLst>
              <a:gd name="adj1" fmla="val -153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>
            <a:stCxn id="121" idx="3"/>
            <a:endCxn id="122" idx="1"/>
          </p:cNvCxnSpPr>
          <p:nvPr/>
        </p:nvCxnSpPr>
        <p:spPr>
          <a:xfrm>
            <a:off x="1501106" y="2035172"/>
            <a:ext cx="52595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>
            <a:stCxn id="122" idx="3"/>
            <a:endCxn id="123" idx="1"/>
          </p:cNvCxnSpPr>
          <p:nvPr/>
        </p:nvCxnSpPr>
        <p:spPr>
          <a:xfrm>
            <a:off x="3077197" y="2035172"/>
            <a:ext cx="91529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stCxn id="123" idx="3"/>
            <a:endCxn id="124" idx="1"/>
          </p:cNvCxnSpPr>
          <p:nvPr/>
        </p:nvCxnSpPr>
        <p:spPr>
          <a:xfrm>
            <a:off x="5042623" y="2035172"/>
            <a:ext cx="280927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>
            <a:stCxn id="125" idx="3"/>
            <a:endCxn id="126" idx="1"/>
          </p:cNvCxnSpPr>
          <p:nvPr/>
        </p:nvCxnSpPr>
        <p:spPr>
          <a:xfrm>
            <a:off x="1501106" y="2502284"/>
            <a:ext cx="52595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/>
          <p:cNvCxnSpPr>
            <a:stCxn id="126" idx="3"/>
            <a:endCxn id="127" idx="1"/>
          </p:cNvCxnSpPr>
          <p:nvPr/>
        </p:nvCxnSpPr>
        <p:spPr>
          <a:xfrm>
            <a:off x="3077196" y="2502284"/>
            <a:ext cx="87064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>
            <a:stCxn id="130" idx="3"/>
            <a:endCxn id="129" idx="1"/>
          </p:cNvCxnSpPr>
          <p:nvPr/>
        </p:nvCxnSpPr>
        <p:spPr>
          <a:xfrm>
            <a:off x="5087270" y="2927336"/>
            <a:ext cx="276462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Elbow Connector 148"/>
          <p:cNvCxnSpPr>
            <a:stCxn id="126" idx="3"/>
            <a:endCxn id="130" idx="1"/>
          </p:cNvCxnSpPr>
          <p:nvPr/>
        </p:nvCxnSpPr>
        <p:spPr>
          <a:xfrm>
            <a:off x="3077196" y="2502284"/>
            <a:ext cx="870647" cy="42505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Elbow Connector 149"/>
          <p:cNvCxnSpPr>
            <a:stCxn id="126" idx="3"/>
            <a:endCxn id="132" idx="1"/>
          </p:cNvCxnSpPr>
          <p:nvPr/>
        </p:nvCxnSpPr>
        <p:spPr>
          <a:xfrm>
            <a:off x="3077196" y="2502284"/>
            <a:ext cx="870647" cy="1310878"/>
          </a:xfrm>
          <a:prstGeom prst="bentConnector3">
            <a:avLst>
              <a:gd name="adj1" fmla="val 2374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Elbow Connector 151"/>
          <p:cNvCxnSpPr>
            <a:stCxn id="126" idx="3"/>
            <a:endCxn id="133" idx="1"/>
          </p:cNvCxnSpPr>
          <p:nvPr/>
        </p:nvCxnSpPr>
        <p:spPr>
          <a:xfrm>
            <a:off x="3077197" y="2502284"/>
            <a:ext cx="2923580" cy="1673245"/>
          </a:xfrm>
          <a:prstGeom prst="bentConnector3">
            <a:avLst>
              <a:gd name="adj1" fmla="val 381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>
            <a:stCxn id="135" idx="3"/>
            <a:endCxn id="136" idx="1"/>
          </p:cNvCxnSpPr>
          <p:nvPr/>
        </p:nvCxnSpPr>
        <p:spPr>
          <a:xfrm>
            <a:off x="3077196" y="4559522"/>
            <a:ext cx="87064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itle 1"/>
          <p:cNvSpPr txBox="1">
            <a:spLocks/>
          </p:cNvSpPr>
          <p:nvPr/>
        </p:nvSpPr>
        <p:spPr>
          <a:xfrm>
            <a:off x="229520" y="1167351"/>
            <a:ext cx="301824" cy="234795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1050" b="1" dirty="0"/>
              <a:t>1</a:t>
            </a:r>
          </a:p>
        </p:txBody>
      </p:sp>
      <p:sp>
        <p:nvSpPr>
          <p:cNvPr id="156" name="Title 1"/>
          <p:cNvSpPr txBox="1">
            <a:spLocks/>
          </p:cNvSpPr>
          <p:nvPr/>
        </p:nvSpPr>
        <p:spPr>
          <a:xfrm>
            <a:off x="245592" y="1921820"/>
            <a:ext cx="301824" cy="234795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1050" b="1" dirty="0"/>
              <a:t>2</a:t>
            </a:r>
          </a:p>
        </p:txBody>
      </p:sp>
      <p:sp>
        <p:nvSpPr>
          <p:cNvPr id="157" name="Title 1"/>
          <p:cNvSpPr txBox="1">
            <a:spLocks/>
          </p:cNvSpPr>
          <p:nvPr/>
        </p:nvSpPr>
        <p:spPr>
          <a:xfrm>
            <a:off x="245592" y="2384886"/>
            <a:ext cx="301824" cy="234795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1050" b="1" dirty="0"/>
              <a:t>3</a:t>
            </a:r>
          </a:p>
        </p:txBody>
      </p:sp>
      <p:sp>
        <p:nvSpPr>
          <p:cNvPr id="158" name="Title 1"/>
          <p:cNvSpPr txBox="1">
            <a:spLocks/>
          </p:cNvSpPr>
          <p:nvPr/>
        </p:nvSpPr>
        <p:spPr>
          <a:xfrm>
            <a:off x="1758727" y="4446170"/>
            <a:ext cx="301824" cy="234795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1050" b="1" dirty="0"/>
              <a:t>4</a:t>
            </a:r>
          </a:p>
        </p:txBody>
      </p:sp>
      <p:sp>
        <p:nvSpPr>
          <p:cNvPr id="159" name="Title 1"/>
          <p:cNvSpPr txBox="1">
            <a:spLocks/>
          </p:cNvSpPr>
          <p:nvPr/>
        </p:nvSpPr>
        <p:spPr>
          <a:xfrm>
            <a:off x="245592" y="41804"/>
            <a:ext cx="8823714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3400" b="1" kern="1200" cap="none" spc="-100" baseline="0">
                <a:ln w="11430"/>
                <a:solidFill>
                  <a:srgbClr val="F8F8F8"/>
                </a:solidFill>
                <a:effectLst>
                  <a:outerShdw blurRad="101600" dist="25400" dir="2700000" algn="tl" rotWithShape="0">
                    <a:srgbClr val="000000">
                      <a:alpha val="60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endParaRPr lang="en-IN" dirty="0"/>
          </a:p>
        </p:txBody>
      </p:sp>
      <p:cxnSp>
        <p:nvCxnSpPr>
          <p:cNvPr id="5" name="Straight Connector 4"/>
          <p:cNvCxnSpPr>
            <a:stCxn id="132" idx="3"/>
          </p:cNvCxnSpPr>
          <p:nvPr/>
        </p:nvCxnSpPr>
        <p:spPr>
          <a:xfrm>
            <a:off x="5087270" y="3813161"/>
            <a:ext cx="19068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6994097" y="3389529"/>
            <a:ext cx="0" cy="423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352800" y="2502283"/>
            <a:ext cx="0" cy="664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131" idx="1"/>
          </p:cNvCxnSpPr>
          <p:nvPr/>
        </p:nvCxnSpPr>
        <p:spPr>
          <a:xfrm>
            <a:off x="3352800" y="3166963"/>
            <a:ext cx="256939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134" idx="1"/>
          </p:cNvCxnSpPr>
          <p:nvPr/>
        </p:nvCxnSpPr>
        <p:spPr>
          <a:xfrm>
            <a:off x="6992358" y="3253593"/>
            <a:ext cx="7747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36" idx="3"/>
          </p:cNvCxnSpPr>
          <p:nvPr/>
        </p:nvCxnSpPr>
        <p:spPr>
          <a:xfrm flipV="1">
            <a:off x="5087270" y="4559522"/>
            <a:ext cx="2027104" cy="115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7114374" y="3743429"/>
            <a:ext cx="0" cy="8160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137" idx="1"/>
          </p:cNvCxnSpPr>
          <p:nvPr/>
        </p:nvCxnSpPr>
        <p:spPr>
          <a:xfrm>
            <a:off x="7114374" y="3743429"/>
            <a:ext cx="6948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94638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Flow Example MMAP and DMABUF Contd..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582628" y="571500"/>
            <a:ext cx="0" cy="4362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352800" y="565964"/>
            <a:ext cx="0" cy="4367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315200" y="571500"/>
            <a:ext cx="0" cy="4362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410200" y="565964"/>
            <a:ext cx="0" cy="4367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764795" y="678656"/>
            <a:ext cx="1050131" cy="27699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IN" sz="1200" b="1" dirty="0"/>
              <a:t>vb2 core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5329" y="678656"/>
            <a:ext cx="1050131" cy="27699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IN" sz="1200" b="1" dirty="0"/>
              <a:t>Userspace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31373" y="678656"/>
            <a:ext cx="1394818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IN" sz="1200" b="1" dirty="0"/>
              <a:t>driver (vb2_ops)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2382" y="678656"/>
            <a:ext cx="1241518" cy="3019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IN" sz="1200" b="1" dirty="0"/>
              <a:t>dma_map_ops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5328" y="1214437"/>
            <a:ext cx="1050131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55000" lnSpcReduction="20000"/>
          </a:bodyPr>
          <a:lstStyle/>
          <a:p>
            <a:pPr algn="ctr"/>
            <a:r>
              <a:rPr lang="en-IN" sz="1350" dirty="0"/>
              <a:t>ioctl(dequeue_buffer)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37126" y="1237778"/>
            <a:ext cx="1050131" cy="2192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N" sz="825" dirty="0"/>
              <a:t>vb2_core_dqbuf()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68879" y="1214437"/>
            <a:ext cx="1050131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55000" lnSpcReduction="20000"/>
          </a:bodyPr>
          <a:lstStyle/>
          <a:p>
            <a:pPr algn="ctr"/>
            <a:r>
              <a:rPr lang="en-IN" sz="1350" dirty="0"/>
              <a:t>vb2_ops.buf_finish()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94263" y="2332434"/>
            <a:ext cx="1135858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47500" lnSpcReduction="20000"/>
          </a:bodyPr>
          <a:lstStyle/>
          <a:p>
            <a:pPr algn="ctr"/>
            <a:r>
              <a:rPr lang="en-IN" sz="1350" dirty="0"/>
              <a:t>vb2_core_queue_release()</a:t>
            </a:r>
          </a:p>
          <a:p>
            <a:pPr algn="ctr"/>
            <a:r>
              <a:rPr lang="en-IN" sz="1350" dirty="0"/>
              <a:t>for DMA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68879" y="2332434"/>
            <a:ext cx="1050131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55000" lnSpcReduction="20000"/>
          </a:bodyPr>
          <a:lstStyle/>
          <a:p>
            <a:pPr algn="ctr"/>
            <a:r>
              <a:rPr lang="en-IN" sz="1350" dirty="0"/>
              <a:t>vb2_ops.buf_finish()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06390" y="2962236"/>
            <a:ext cx="1255228" cy="2192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N" sz="825" dirty="0"/>
              <a:t>vb2_ops.buf_cleanup()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23981" y="3587770"/>
            <a:ext cx="1139427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47500" lnSpcReduction="20000"/>
          </a:bodyPr>
          <a:lstStyle/>
          <a:p>
            <a:pPr algn="ctr"/>
            <a:r>
              <a:rPr lang="en-IN" sz="1350" dirty="0"/>
              <a:t>mem_ops.unmap_dmabuf()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23981" y="3952101"/>
            <a:ext cx="1139427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47500" lnSpcReduction="20000"/>
          </a:bodyPr>
          <a:lstStyle/>
          <a:p>
            <a:pPr algn="ctr"/>
            <a:r>
              <a:rPr lang="en-IN" sz="1350" dirty="0"/>
              <a:t>mem_ops.detach_dmabuf()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794263" y="4579144"/>
            <a:ext cx="1135858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47500" lnSpcReduction="20000"/>
          </a:bodyPr>
          <a:lstStyle/>
          <a:p>
            <a:pPr algn="ctr"/>
            <a:r>
              <a:rPr lang="en-IN" sz="1350" dirty="0"/>
              <a:t>vb2_core_queue_release()</a:t>
            </a:r>
          </a:p>
          <a:p>
            <a:pPr algn="ctr"/>
            <a:r>
              <a:rPr lang="en-IN" sz="1350" dirty="0"/>
              <a:t>for MMAP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823981" y="4614026"/>
            <a:ext cx="1139427" cy="19620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N" sz="675" dirty="0"/>
              <a:t>mem_ops.put()</a:t>
            </a:r>
          </a:p>
        </p:txBody>
      </p:sp>
      <p:cxnSp>
        <p:nvCxnSpPr>
          <p:cNvPr id="24" name="Straight Arrow Connector 23"/>
          <p:cNvCxnSpPr>
            <a:stCxn id="12" idx="3"/>
            <a:endCxn id="13" idx="1"/>
          </p:cNvCxnSpPr>
          <p:nvPr/>
        </p:nvCxnSpPr>
        <p:spPr>
          <a:xfrm>
            <a:off x="1375459" y="1335881"/>
            <a:ext cx="46166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3" idx="3"/>
          </p:cNvCxnSpPr>
          <p:nvPr/>
        </p:nvCxnSpPr>
        <p:spPr>
          <a:xfrm>
            <a:off x="2887257" y="1335881"/>
            <a:ext cx="304591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7" idx="1"/>
            <a:endCxn id="16" idx="3"/>
          </p:cNvCxnSpPr>
          <p:nvPr/>
        </p:nvCxnSpPr>
        <p:spPr>
          <a:xfrm flipH="1">
            <a:off x="2930120" y="2453878"/>
            <a:ext cx="293875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16" idx="3"/>
            <a:endCxn id="20" idx="1"/>
          </p:cNvCxnSpPr>
          <p:nvPr/>
        </p:nvCxnSpPr>
        <p:spPr>
          <a:xfrm>
            <a:off x="2930120" y="2453878"/>
            <a:ext cx="893861" cy="1255336"/>
          </a:xfrm>
          <a:prstGeom prst="bentConnector3">
            <a:avLst>
              <a:gd name="adj1" fmla="val 2282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6" idx="3"/>
            <a:endCxn id="21" idx="1"/>
          </p:cNvCxnSpPr>
          <p:nvPr/>
        </p:nvCxnSpPr>
        <p:spPr>
          <a:xfrm>
            <a:off x="2930120" y="2453878"/>
            <a:ext cx="893861" cy="1619667"/>
          </a:xfrm>
          <a:prstGeom prst="bentConnector3">
            <a:avLst>
              <a:gd name="adj1" fmla="val 1243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16" idx="3"/>
            <a:endCxn id="19" idx="1"/>
          </p:cNvCxnSpPr>
          <p:nvPr/>
        </p:nvCxnSpPr>
        <p:spPr>
          <a:xfrm>
            <a:off x="2930121" y="2453878"/>
            <a:ext cx="2876269" cy="61800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3" idx="1"/>
            <a:endCxn id="22" idx="3"/>
          </p:cNvCxnSpPr>
          <p:nvPr/>
        </p:nvCxnSpPr>
        <p:spPr>
          <a:xfrm flipH="1">
            <a:off x="2930120" y="4700588"/>
            <a:ext cx="89386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tle 1"/>
          <p:cNvSpPr txBox="1">
            <a:spLocks/>
          </p:cNvSpPr>
          <p:nvPr/>
        </p:nvSpPr>
        <p:spPr>
          <a:xfrm>
            <a:off x="1582628" y="2342492"/>
            <a:ext cx="301824" cy="1551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1050" b="1" dirty="0"/>
              <a:t>6</a:t>
            </a: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1595132" y="4600687"/>
            <a:ext cx="301824" cy="234795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1050" b="1" dirty="0"/>
              <a:t>7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487627" y="678655"/>
            <a:ext cx="1947555" cy="65715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IN" sz="1200" b="1" dirty="0"/>
              <a:t>vb2 mem_ops</a:t>
            </a:r>
          </a:p>
          <a:p>
            <a:pPr algn="ctr"/>
            <a:r>
              <a:rPr lang="en-IN" sz="1200" b="1" dirty="0"/>
              <a:t>(videobuf2-dma-contig)</a:t>
            </a:r>
          </a:p>
        </p:txBody>
      </p:sp>
      <p:sp>
        <p:nvSpPr>
          <p:cNvPr id="76" name="Title 1"/>
          <p:cNvSpPr txBox="1">
            <a:spLocks/>
          </p:cNvSpPr>
          <p:nvPr/>
        </p:nvSpPr>
        <p:spPr>
          <a:xfrm>
            <a:off x="96090" y="1159271"/>
            <a:ext cx="301824" cy="2863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1050" b="1" dirty="0"/>
              <a:t>5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7711390" y="3139169"/>
            <a:ext cx="1219798" cy="242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rmAutofit fontScale="47500" lnSpcReduction="20000"/>
          </a:bodyPr>
          <a:lstStyle/>
          <a:p>
            <a:pPr algn="ctr"/>
            <a:r>
              <a:rPr lang="en-IN" sz="1350" dirty="0"/>
              <a:t>dma_map_ops.unmap_sg()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711390" y="3591781"/>
            <a:ext cx="1219798" cy="19620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N" sz="675" dirty="0"/>
              <a:t>dma_map_ops.free()</a:t>
            </a:r>
          </a:p>
        </p:txBody>
      </p:sp>
      <p:cxnSp>
        <p:nvCxnSpPr>
          <p:cNvPr id="43" name="Elbow Connector 42"/>
          <p:cNvCxnSpPr>
            <a:endCxn id="77" idx="1"/>
          </p:cNvCxnSpPr>
          <p:nvPr/>
        </p:nvCxnSpPr>
        <p:spPr>
          <a:xfrm flipV="1">
            <a:off x="5029200" y="3260613"/>
            <a:ext cx="2682190" cy="44860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23" idx="3"/>
          </p:cNvCxnSpPr>
          <p:nvPr/>
        </p:nvCxnSpPr>
        <p:spPr>
          <a:xfrm flipV="1">
            <a:off x="4963408" y="4700588"/>
            <a:ext cx="1955602" cy="115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6919010" y="3689885"/>
            <a:ext cx="0" cy="10107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endCxn id="78" idx="1"/>
          </p:cNvCxnSpPr>
          <p:nvPr/>
        </p:nvCxnSpPr>
        <p:spPr>
          <a:xfrm>
            <a:off x="6919010" y="3689885"/>
            <a:ext cx="7923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5899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393694" y="285750"/>
            <a:ext cx="4354512" cy="457200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Any Questions ?</a:t>
            </a:r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694" y="759279"/>
            <a:ext cx="4354513" cy="3544557"/>
          </a:xfrm>
        </p:spPr>
      </p:pic>
    </p:spTree>
    <p:extLst>
      <p:ext uri="{BB962C8B-B14F-4D97-AF65-F5344CB8AC3E}">
        <p14:creationId xmlns:p14="http://schemas.microsoft.com/office/powerpoint/2010/main" val="2308560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7231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 Framework Overview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68325"/>
            <a:ext cx="7315200" cy="4271963"/>
          </a:xfrm>
        </p:spPr>
      </p:pic>
    </p:spTree>
    <p:extLst>
      <p:ext uri="{BB962C8B-B14F-4D97-AF65-F5344CB8AC3E}">
        <p14:creationId xmlns:p14="http://schemas.microsoft.com/office/powerpoint/2010/main" val="2034453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vb2_queue_init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1"/>
          </p:nvPr>
        </p:nvSpPr>
        <p:spPr>
          <a:xfrm>
            <a:off x="4419600" y="666751"/>
            <a:ext cx="4544888" cy="417325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vb2_queue_init()</a:t>
            </a:r>
          </a:p>
          <a:p>
            <a:pPr lvl="1"/>
            <a:r>
              <a:rPr lang="en-US" dirty="0"/>
              <a:t>Initializes vb2 queue structure to be used </a:t>
            </a:r>
          </a:p>
          <a:p>
            <a:pPr marL="361950" lvl="1" indent="0">
              <a:buNone/>
            </a:pPr>
            <a:r>
              <a:rPr lang="en-US" dirty="0"/>
              <a:t>     for vb2 operations</a:t>
            </a:r>
          </a:p>
          <a:p>
            <a:pPr lvl="1"/>
            <a:r>
              <a:rPr lang="en-US" dirty="0"/>
              <a:t>struct vb2_queue</a:t>
            </a:r>
          </a:p>
          <a:p>
            <a:pPr lvl="2"/>
            <a:r>
              <a:rPr lang="en-US" dirty="0"/>
              <a:t>vb2_queue.ops = vb2_ops (Defined by driver)</a:t>
            </a:r>
          </a:p>
          <a:p>
            <a:pPr lvl="2"/>
            <a:r>
              <a:rPr lang="en-US" dirty="0"/>
              <a:t>vb2_queue.mem_ops = </a:t>
            </a:r>
          </a:p>
          <a:p>
            <a:pPr lvl="3"/>
            <a:r>
              <a:rPr lang="en-US" sz="1600" dirty="0"/>
              <a:t>vb2_dma_contig_memops</a:t>
            </a:r>
          </a:p>
          <a:p>
            <a:pPr lvl="3"/>
            <a:r>
              <a:rPr lang="en-US" sz="1600" dirty="0"/>
              <a:t>vb2_dma_sg_memops</a:t>
            </a:r>
          </a:p>
          <a:p>
            <a:pPr lvl="3"/>
            <a:r>
              <a:rPr lang="en-US" sz="1600" dirty="0"/>
              <a:t>vb2_vmalloc_memops</a:t>
            </a:r>
          </a:p>
          <a:p>
            <a:pPr lvl="3"/>
            <a:r>
              <a:rPr lang="en-US" sz="1600" dirty="0"/>
              <a:t>Driver defined </a:t>
            </a:r>
          </a:p>
          <a:p>
            <a:pPr lvl="2"/>
            <a:r>
              <a:rPr lang="en-US" dirty="0"/>
              <a:t>vb2_queue.buf_ops = </a:t>
            </a:r>
          </a:p>
          <a:p>
            <a:pPr lvl="3"/>
            <a:r>
              <a:rPr lang="en-US" sz="1500" dirty="0"/>
              <a:t>verify_planes_array</a:t>
            </a:r>
          </a:p>
          <a:p>
            <a:pPr lvl="3"/>
            <a:r>
              <a:rPr lang="en-US" sz="1500" dirty="0"/>
              <a:t>init_buffer</a:t>
            </a:r>
          </a:p>
          <a:p>
            <a:pPr lvl="3"/>
            <a:r>
              <a:rPr lang="en-US" sz="1500" dirty="0"/>
              <a:t>fill_user_buffer</a:t>
            </a:r>
          </a:p>
          <a:p>
            <a:pPr lvl="3"/>
            <a:r>
              <a:rPr lang="en-US" sz="1500" dirty="0"/>
              <a:t>fill_vb2_buffer</a:t>
            </a:r>
          </a:p>
          <a:p>
            <a:pPr lvl="3"/>
            <a:r>
              <a:rPr lang="en-US" sz="1500" dirty="0"/>
              <a:t>copy_timestamp</a:t>
            </a:r>
          </a:p>
          <a:p>
            <a:pPr lvl="3"/>
            <a:endParaRPr lang="en-US" sz="1600" dirty="0"/>
          </a:p>
          <a:p>
            <a:pPr marL="1371600" lvl="3" indent="0">
              <a:buNone/>
            </a:pPr>
            <a:endParaRPr lang="en-US" sz="1600" dirty="0"/>
          </a:p>
          <a:p>
            <a:pPr lvl="3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6750"/>
            <a:ext cx="4154365" cy="4173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359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vb2_mem_ops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590550"/>
            <a:ext cx="621982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090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vb2_mem_ops </a:t>
            </a:r>
            <a:r>
              <a:rPr lang="en-IN" dirty="0"/>
              <a:t>Contd..</a:t>
            </a:r>
            <a:r>
              <a:rPr lang="en-US" dirty="0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73" y="699357"/>
            <a:ext cx="6394970" cy="374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36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 queue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 of functions defined by driver of the device for </a:t>
            </a:r>
          </a:p>
          <a:p>
            <a:pPr marL="0" indent="0">
              <a:buNone/>
            </a:pPr>
            <a:r>
              <a:rPr lang="en-US" dirty="0"/>
              <a:t>    which we are managing all the buffers</a:t>
            </a:r>
          </a:p>
          <a:p>
            <a:r>
              <a:rPr lang="en-US" dirty="0"/>
              <a:t>These functions are very specific to that particular defining</a:t>
            </a:r>
          </a:p>
          <a:p>
            <a:pPr marL="0" indent="0">
              <a:buNone/>
            </a:pPr>
            <a:r>
              <a:rPr lang="en-US" dirty="0"/>
              <a:t>    device driver</a:t>
            </a:r>
          </a:p>
          <a:p>
            <a:r>
              <a:rPr lang="en-US" dirty="0"/>
              <a:t>These functions are called out by the VB2 framework in</a:t>
            </a:r>
          </a:p>
          <a:p>
            <a:pPr marL="0" indent="0">
              <a:buNone/>
            </a:pPr>
            <a:r>
              <a:rPr lang="en-US" dirty="0"/>
              <a:t>    response to any invoked VB2-V4L2 APIs</a:t>
            </a:r>
          </a:p>
          <a:p>
            <a:r>
              <a:rPr lang="en-US" dirty="0"/>
              <a:t>These VB2 queue operations facilitate as the communication/</a:t>
            </a:r>
          </a:p>
          <a:p>
            <a:pPr marL="0" indent="0">
              <a:buNone/>
            </a:pPr>
            <a:r>
              <a:rPr lang="en-US" dirty="0"/>
              <a:t>    synchronization interface from VB2 to driver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461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VB2 queue operations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666750"/>
            <a:ext cx="6586537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303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 algn="ctr">
          <a:noFill/>
          <a:miter lim="800000"/>
          <a:headEnd/>
          <a:tailEnd/>
        </a:ln>
      </a:spPr>
      <a:bodyPr wrap="none">
        <a:spAutoFit/>
      </a:bodyPr>
      <a:lstStyle>
        <a:defPPr algn="ctr">
          <a:defRPr sz="2000" b="1" i="1" dirty="0">
            <a:solidFill>
              <a:srgbClr val="990000"/>
            </a:solidFill>
            <a:latin typeface="Arial Narrow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E7E9BC03-999D-4421-9FAF-F27A65301738}" vid="{00F6D61A-1FCC-444C-9E0C-1688A635DEFB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Foundry_SW_Template</Template>
  <TotalTime>19466</TotalTime>
  <Words>1611</Words>
  <Application>Microsoft Office PowerPoint</Application>
  <PresentationFormat>On-screen Show (16:9)</PresentationFormat>
  <Paragraphs>221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맑은 고딕</vt:lpstr>
      <vt:lpstr>Arial</vt:lpstr>
      <vt:lpstr>Calibri</vt:lpstr>
      <vt:lpstr>Tahoma</vt:lpstr>
      <vt:lpstr>Verdana</vt:lpstr>
      <vt:lpstr>Wingdings</vt:lpstr>
      <vt:lpstr>Office 테마</vt:lpstr>
      <vt:lpstr>Deep Dive into Today’s VB2 Framework</vt:lpstr>
      <vt:lpstr>Agenda</vt:lpstr>
      <vt:lpstr>VB2 Introduction</vt:lpstr>
      <vt:lpstr>VB2 Framework Overview</vt:lpstr>
      <vt:lpstr>vb2_queue_init</vt:lpstr>
      <vt:lpstr>vb2_mem_ops</vt:lpstr>
      <vt:lpstr>vb2_mem_ops Contd.. </vt:lpstr>
      <vt:lpstr>VB2 queue operations</vt:lpstr>
      <vt:lpstr>VB2 queue operations </vt:lpstr>
      <vt:lpstr>VB2 queue operations Contd.. </vt:lpstr>
      <vt:lpstr>VB2 queue operations Contd..</vt:lpstr>
      <vt:lpstr>VB2 queue operations Contd..</vt:lpstr>
      <vt:lpstr>VB2 queue operations Contd..</vt:lpstr>
      <vt:lpstr>VB2 queue operations Contd..</vt:lpstr>
      <vt:lpstr>VB2/V4L2 APIs</vt:lpstr>
      <vt:lpstr>VB2/V4L2 APIs Contd..</vt:lpstr>
      <vt:lpstr>VB2_REQBUFS </vt:lpstr>
      <vt:lpstr>VB2_QBUF </vt:lpstr>
      <vt:lpstr>VB2_QBUF Contd..</vt:lpstr>
      <vt:lpstr>VB2_QBUF Contd..</vt:lpstr>
      <vt:lpstr>VB2_EXPBUF</vt:lpstr>
      <vt:lpstr>VB2_EXPBUF Contd..</vt:lpstr>
      <vt:lpstr>VB2_BUFFER_DONE</vt:lpstr>
      <vt:lpstr>VB2_DQBUF</vt:lpstr>
      <vt:lpstr>VB2_STREAMON</vt:lpstr>
      <vt:lpstr>VB2_STREAMOFF</vt:lpstr>
      <vt:lpstr>VB2_CORE_QUEUE_RELEASE Contd..</vt:lpstr>
      <vt:lpstr>VB2_CORE_QUEUE_RELEASE Contd.. </vt:lpstr>
      <vt:lpstr>VB2_CORE_QUEUE_RELEASE Contd..</vt:lpstr>
      <vt:lpstr>Flow Example MMAP and DMABUF </vt:lpstr>
      <vt:lpstr>Flow Example MMAP and DMABUF Contd..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PANKAJ KUMAR DUBEY/Staff Engineer/FDS SW /SSIR/Samsung Electronics</dc:creator>
  <cp:lastModifiedBy>smitha murthy</cp:lastModifiedBy>
  <cp:revision>88</cp:revision>
  <cp:lastPrinted>2014-06-23T03:51:22Z</cp:lastPrinted>
  <dcterms:created xsi:type="dcterms:W3CDTF">2021-06-17T07:43:02Z</dcterms:created>
  <dcterms:modified xsi:type="dcterms:W3CDTF">2021-09-21T04:18:27Z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</Properties>
</file>